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numCol="1"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numCol="1" rtlCol="0"/>
          <a:lstStyle>
            <a:lvl1pPr algn="r">
              <a:defRPr sz="1200"/>
            </a:lvl1pPr>
          </a:lstStyle>
          <a:p>
            <a:fld id="{CB4C4FF5-5075-4C00-AD41-EBB2D6D1A35A}" type="datetimeFigureOut">
              <a:rPr lang="en-US" smtClean="0"/>
              <a:pPr/>
              <a:t>4/28/2021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numCol="1"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numCol="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numCol="1"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numCol="1" rtlCol="0" anchor="b"/>
          <a:lstStyle>
            <a:lvl1pPr algn="r">
              <a:defRPr sz="1200"/>
            </a:lvl1pPr>
          </a:lstStyle>
          <a:p>
            <a:fld id="{8C06F689-D73E-4F0A-A48D-CA8FDD4A5767}" type="slidenum">
              <a:rPr lang="en-US" smtClean="0"/>
              <a:pPr/>
              <a:t>‹#›</a:t>
            </a:fld>
            <a:endParaRPr lang="en-US"/>
          </a:p>
        </p:txBody>
      </p:sp>
    </p:spTree>
    <p:extLst>
      <p:ext uri="{BB962C8B-B14F-4D97-AF65-F5344CB8AC3E}">
        <p14:creationId xmlns:p14="http://schemas.microsoft.com/office/powerpoint/2010/main" val="3757541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numCol="1">
            <a:normAutofit/>
          </a:bodyPr>
          <a:lstStyle/>
          <a:p>
            <a:endParaRPr lang="en-US" dirty="0"/>
          </a:p>
        </p:txBody>
      </p:sp>
      <p:sp>
        <p:nvSpPr>
          <p:cNvPr id="4" name="Slide Number Placeholder 3"/>
          <p:cNvSpPr>
            <a:spLocks noGrp="1"/>
          </p:cNvSpPr>
          <p:nvPr>
            <p:ph type="sldNum" sz="quarter" idx="10"/>
          </p:nvPr>
        </p:nvSpPr>
        <p:spPr/>
        <p:txBody>
          <a:bodyPr numCol="1"/>
          <a:lstStyle/>
          <a:p>
            <a:fld id="{8C06F689-D73E-4F0A-A48D-CA8FDD4A5767}" type="slidenum">
              <a:rPr lang="en-US" smtClean="0"/>
              <a:pPr/>
              <a:t>4</a:t>
            </a:fld>
            <a:endParaRPr lang="en-US"/>
          </a:p>
        </p:txBody>
      </p:sp>
    </p:spTree>
    <p:extLst>
      <p:ext uri="{BB962C8B-B14F-4D97-AF65-F5344CB8AC3E}">
        <p14:creationId xmlns:p14="http://schemas.microsoft.com/office/powerpoint/2010/main" val="3784292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AEB0AD3-4461-4070-9FE3-D02528153476}" type="datetimeFigureOut">
              <a:rPr lang="en-US" smtClean="0"/>
              <a:pPr/>
              <a:t>4/28/2021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2F8C25-3D30-434F-8154-F1C2D8EA6DFD}" type="slidenum">
              <a:rPr lang="en-US" smtClean="0"/>
              <a:pPr/>
              <a:t>‹#›</a:t>
            </a:fld>
            <a:endParaRPr lang="en-US"/>
          </a:p>
        </p:txBody>
      </p:sp>
    </p:spTree>
    <p:extLst>
      <p:ext uri="{BB962C8B-B14F-4D97-AF65-F5344CB8AC3E}">
        <p14:creationId xmlns:p14="http://schemas.microsoft.com/office/powerpoint/2010/main" val="2024684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EB0AD3-4461-4070-9FE3-D02528153476}" type="datetimeFigureOut">
              <a:rPr lang="en-US" smtClean="0"/>
              <a:pPr/>
              <a:t>4/28/2021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2F8C25-3D30-434F-8154-F1C2D8EA6DFD}" type="slidenum">
              <a:rPr lang="en-US" smtClean="0"/>
              <a:pPr/>
              <a:t>‹#›</a:t>
            </a:fld>
            <a:endParaRPr lang="en-US"/>
          </a:p>
        </p:txBody>
      </p:sp>
    </p:spTree>
    <p:extLst>
      <p:ext uri="{BB962C8B-B14F-4D97-AF65-F5344CB8AC3E}">
        <p14:creationId xmlns:p14="http://schemas.microsoft.com/office/powerpoint/2010/main" val="3355100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EB0AD3-4461-4070-9FE3-D02528153476}" type="datetimeFigureOut">
              <a:rPr lang="en-US" smtClean="0"/>
              <a:pPr/>
              <a:t>4/28/2021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2F8C25-3D30-434F-8154-F1C2D8EA6DFD}" type="slidenum">
              <a:rPr lang="en-US" smtClean="0"/>
              <a:pPr/>
              <a:t>‹#›</a:t>
            </a:fld>
            <a:endParaRPr lang="en-US"/>
          </a:p>
        </p:txBody>
      </p:sp>
    </p:spTree>
    <p:extLst>
      <p:ext uri="{BB962C8B-B14F-4D97-AF65-F5344CB8AC3E}">
        <p14:creationId xmlns:p14="http://schemas.microsoft.com/office/powerpoint/2010/main" val="1833981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EB0AD3-4461-4070-9FE3-D02528153476}" type="datetimeFigureOut">
              <a:rPr lang="en-US" smtClean="0"/>
              <a:pPr/>
              <a:t>4/28/2021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2F8C25-3D30-434F-8154-F1C2D8EA6DFD}" type="slidenum">
              <a:rPr lang="en-US" smtClean="0"/>
              <a:pPr/>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369192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EB0AD3-4461-4070-9FE3-D02528153476}" type="datetimeFigureOut">
              <a:rPr lang="en-US" smtClean="0"/>
              <a:pPr/>
              <a:t>4/28/2021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2F8C25-3D30-434F-8154-F1C2D8EA6DFD}" type="slidenum">
              <a:rPr lang="en-US" smtClean="0"/>
              <a:pPr/>
              <a:t>‹#›</a:t>
            </a:fld>
            <a:endParaRPr lang="en-US"/>
          </a:p>
        </p:txBody>
      </p:sp>
    </p:spTree>
    <p:extLst>
      <p:ext uri="{BB962C8B-B14F-4D97-AF65-F5344CB8AC3E}">
        <p14:creationId xmlns:p14="http://schemas.microsoft.com/office/powerpoint/2010/main" val="22391866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AEB0AD3-4461-4070-9FE3-D02528153476}" type="datetimeFigureOut">
              <a:rPr lang="en-US" smtClean="0"/>
              <a:pPr/>
              <a:t>4/28/2021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2F8C25-3D30-434F-8154-F1C2D8EA6DFD}" type="slidenum">
              <a:rPr lang="en-US" smtClean="0"/>
              <a:pPr/>
              <a:t>‹#›</a:t>
            </a:fld>
            <a:endParaRPr lang="en-US"/>
          </a:p>
        </p:txBody>
      </p:sp>
    </p:spTree>
    <p:extLst>
      <p:ext uri="{BB962C8B-B14F-4D97-AF65-F5344CB8AC3E}">
        <p14:creationId xmlns:p14="http://schemas.microsoft.com/office/powerpoint/2010/main" val="26435463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AEB0AD3-4461-4070-9FE3-D02528153476}" type="datetimeFigureOut">
              <a:rPr lang="en-US" smtClean="0"/>
              <a:pPr/>
              <a:t>4/28/2021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2F8C25-3D30-434F-8154-F1C2D8EA6DFD}" type="slidenum">
              <a:rPr lang="en-US" smtClean="0"/>
              <a:pPr/>
              <a:t>‹#›</a:t>
            </a:fld>
            <a:endParaRPr lang="en-US"/>
          </a:p>
        </p:txBody>
      </p:sp>
    </p:spTree>
    <p:extLst>
      <p:ext uri="{BB962C8B-B14F-4D97-AF65-F5344CB8AC3E}">
        <p14:creationId xmlns:p14="http://schemas.microsoft.com/office/powerpoint/2010/main" val="23152394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EB0AD3-4461-4070-9FE3-D02528153476}" type="datetimeFigureOut">
              <a:rPr lang="en-US" smtClean="0"/>
              <a:pPr/>
              <a:t>4/28/2021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2F8C25-3D30-434F-8154-F1C2D8EA6DFD}" type="slidenum">
              <a:rPr lang="en-US" smtClean="0"/>
              <a:pPr/>
              <a:t>‹#›</a:t>
            </a:fld>
            <a:endParaRPr lang="en-US"/>
          </a:p>
        </p:txBody>
      </p:sp>
    </p:spTree>
    <p:extLst>
      <p:ext uri="{BB962C8B-B14F-4D97-AF65-F5344CB8AC3E}">
        <p14:creationId xmlns:p14="http://schemas.microsoft.com/office/powerpoint/2010/main" val="23744430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EB0AD3-4461-4070-9FE3-D02528153476}" type="datetimeFigureOut">
              <a:rPr lang="en-US" smtClean="0"/>
              <a:pPr/>
              <a:t>4/28/2021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2F8C25-3D30-434F-8154-F1C2D8EA6DFD}" type="slidenum">
              <a:rPr lang="en-US" smtClean="0"/>
              <a:pPr/>
              <a:t>‹#›</a:t>
            </a:fld>
            <a:endParaRPr lang="en-US"/>
          </a:p>
        </p:txBody>
      </p:sp>
    </p:spTree>
    <p:extLst>
      <p:ext uri="{BB962C8B-B14F-4D97-AF65-F5344CB8AC3E}">
        <p14:creationId xmlns:p14="http://schemas.microsoft.com/office/powerpoint/2010/main" val="3614962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AAEB0AD3-4461-4070-9FE3-D02528153476}" type="datetimeFigureOut">
              <a:rPr lang="en-US" smtClean="0"/>
              <a:pPr/>
              <a:t>4/28/2021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2F8C25-3D30-434F-8154-F1C2D8EA6DFD}" type="slidenum">
              <a:rPr lang="en-US" smtClean="0"/>
              <a:pPr/>
              <a:t>‹#›</a:t>
            </a:fld>
            <a:endParaRPr lang="en-US"/>
          </a:p>
        </p:txBody>
      </p:sp>
    </p:spTree>
    <p:extLst>
      <p:ext uri="{BB962C8B-B14F-4D97-AF65-F5344CB8AC3E}">
        <p14:creationId xmlns:p14="http://schemas.microsoft.com/office/powerpoint/2010/main" val="3834888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EB0AD3-4461-4070-9FE3-D02528153476}" type="datetimeFigureOut">
              <a:rPr lang="en-US" smtClean="0"/>
              <a:pPr/>
              <a:t>4/28/2021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2F8C25-3D30-434F-8154-F1C2D8EA6DFD}" type="slidenum">
              <a:rPr lang="en-US" smtClean="0"/>
              <a:pPr/>
              <a:t>‹#›</a:t>
            </a:fld>
            <a:endParaRPr lang="en-US"/>
          </a:p>
        </p:txBody>
      </p:sp>
    </p:spTree>
    <p:extLst>
      <p:ext uri="{BB962C8B-B14F-4D97-AF65-F5344CB8AC3E}">
        <p14:creationId xmlns:p14="http://schemas.microsoft.com/office/powerpoint/2010/main" val="1238689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EB0AD3-4461-4070-9FE3-D02528153476}" type="datetimeFigureOut">
              <a:rPr lang="en-US" smtClean="0"/>
              <a:pPr/>
              <a:t>4/28/2021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2F8C25-3D30-434F-8154-F1C2D8EA6DFD}" type="slidenum">
              <a:rPr lang="en-US" smtClean="0"/>
              <a:pPr/>
              <a:t>‹#›</a:t>
            </a:fld>
            <a:endParaRPr lang="en-US"/>
          </a:p>
        </p:txBody>
      </p:sp>
    </p:spTree>
    <p:extLst>
      <p:ext uri="{BB962C8B-B14F-4D97-AF65-F5344CB8AC3E}">
        <p14:creationId xmlns:p14="http://schemas.microsoft.com/office/powerpoint/2010/main" val="145945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EB0AD3-4461-4070-9FE3-D02528153476}" type="datetimeFigureOut">
              <a:rPr lang="en-US" smtClean="0"/>
              <a:pPr/>
              <a:t>4/28/2021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2F8C25-3D30-434F-8154-F1C2D8EA6DFD}" type="slidenum">
              <a:rPr lang="en-US" smtClean="0"/>
              <a:pPr/>
              <a:t>‹#›</a:t>
            </a:fld>
            <a:endParaRPr lang="en-US"/>
          </a:p>
        </p:txBody>
      </p:sp>
    </p:spTree>
    <p:extLst>
      <p:ext uri="{BB962C8B-B14F-4D97-AF65-F5344CB8AC3E}">
        <p14:creationId xmlns:p14="http://schemas.microsoft.com/office/powerpoint/2010/main" val="1506151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AAEB0AD3-4461-4070-9FE3-D02528153476}" type="datetimeFigureOut">
              <a:rPr lang="en-US" smtClean="0"/>
              <a:pPr/>
              <a:t>4/28/2021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7A2F8C25-3D30-434F-8154-F1C2D8EA6DFD}" type="slidenum">
              <a:rPr lang="en-US" smtClean="0"/>
              <a:pPr/>
              <a:t>‹#›</a:t>
            </a:fld>
            <a:endParaRPr lang="en-US"/>
          </a:p>
        </p:txBody>
      </p:sp>
    </p:spTree>
    <p:extLst>
      <p:ext uri="{BB962C8B-B14F-4D97-AF65-F5344CB8AC3E}">
        <p14:creationId xmlns:p14="http://schemas.microsoft.com/office/powerpoint/2010/main" val="3133365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AEB0AD3-4461-4070-9FE3-D02528153476}" type="datetimeFigureOut">
              <a:rPr lang="en-US" smtClean="0"/>
              <a:pPr/>
              <a:t>4/28/2021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7A2F8C25-3D30-434F-8154-F1C2D8EA6DFD}" type="slidenum">
              <a:rPr lang="en-US" smtClean="0"/>
              <a:pPr/>
              <a:t>‹#›</a:t>
            </a:fld>
            <a:endParaRPr lang="en-US"/>
          </a:p>
        </p:txBody>
      </p:sp>
    </p:spTree>
    <p:extLst>
      <p:ext uri="{BB962C8B-B14F-4D97-AF65-F5344CB8AC3E}">
        <p14:creationId xmlns:p14="http://schemas.microsoft.com/office/powerpoint/2010/main" val="3382828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AAEB0AD3-4461-4070-9FE3-D02528153476}" type="datetimeFigureOut">
              <a:rPr lang="en-US" smtClean="0"/>
              <a:pPr/>
              <a:t>4/28/2021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7A2F8C25-3D30-434F-8154-F1C2D8EA6DFD}" type="slidenum">
              <a:rPr lang="en-US" smtClean="0"/>
              <a:pPr/>
              <a:t>‹#›</a:t>
            </a:fld>
            <a:endParaRPr lang="en-US"/>
          </a:p>
        </p:txBody>
      </p:sp>
    </p:spTree>
    <p:extLst>
      <p:ext uri="{BB962C8B-B14F-4D97-AF65-F5344CB8AC3E}">
        <p14:creationId xmlns:p14="http://schemas.microsoft.com/office/powerpoint/2010/main" val="639905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EB0AD3-4461-4070-9FE3-D02528153476}" type="datetimeFigureOut">
              <a:rPr lang="en-US" smtClean="0"/>
              <a:pPr/>
              <a:t>4/28/2021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2F8C25-3D30-434F-8154-F1C2D8EA6DFD}" type="slidenum">
              <a:rPr lang="en-US" smtClean="0"/>
              <a:pPr/>
              <a:t>‹#›</a:t>
            </a:fld>
            <a:endParaRPr lang="en-US"/>
          </a:p>
        </p:txBody>
      </p:sp>
    </p:spTree>
    <p:extLst>
      <p:ext uri="{BB962C8B-B14F-4D97-AF65-F5344CB8AC3E}">
        <p14:creationId xmlns:p14="http://schemas.microsoft.com/office/powerpoint/2010/main" val="3976858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AEB0AD3-4461-4070-9FE3-D02528153476}" type="datetimeFigureOut">
              <a:rPr lang="en-US" smtClean="0"/>
              <a:pPr/>
              <a:t>4/28/2021</a:t>
            </a:fld>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7A2F8C25-3D30-434F-8154-F1C2D8EA6DFD}" type="slidenum">
              <a:rPr lang="en-US" smtClean="0"/>
              <a:pPr/>
              <a:t>‹#›</a:t>
            </a:fld>
            <a:endParaRPr lang="en-US"/>
          </a:p>
        </p:txBody>
      </p:sp>
    </p:spTree>
    <p:extLst>
      <p:ext uri="{BB962C8B-B14F-4D97-AF65-F5344CB8AC3E}">
        <p14:creationId xmlns:p14="http://schemas.microsoft.com/office/powerpoint/2010/main" val="277074664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8.png"/><Relationship Id="rId7" Type="http://schemas.openxmlformats.org/officeDocument/2006/relationships/image" Target="../media/image11.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3.png"/><Relationship Id="rId10" Type="http://schemas.openxmlformats.org/officeDocument/2006/relationships/image" Target="../media/image13.jpeg"/><Relationship Id="rId4" Type="http://schemas.openxmlformats.org/officeDocument/2006/relationships/image" Target="../media/image9.png"/><Relationship Id="rId9"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990600"/>
            <a:ext cx="8458200" cy="2133600"/>
          </a:xfrm>
        </p:spPr>
        <p:txBody>
          <a:bodyPr numCol="1">
            <a:noAutofit/>
          </a:bodyPr>
          <a:lstStyle/>
          <a:p>
            <a:pPr algn="ctr"/>
            <a:r>
              <a:rPr lang="en-US" sz="8000" dirty="0">
                <a:effectLst/>
              </a:rPr>
              <a:t> </a:t>
            </a:r>
            <a:r>
              <a:rPr lang="en-US" sz="5400" b="1" dirty="0">
                <a:solidFill>
                  <a:schemeClr val="bg1"/>
                </a:solidFill>
                <a:effectLst/>
              </a:rPr>
              <a:t>Herbal Medicine Preparation and </a:t>
            </a:r>
            <a:r>
              <a:rPr lang="en-US" sz="5400" b="1" dirty="0" err="1">
                <a:solidFill>
                  <a:schemeClr val="bg1"/>
                </a:solidFill>
                <a:effectLst/>
              </a:rPr>
              <a:t>Ethnopharmacy</a:t>
            </a:r>
            <a:endParaRPr lang="en-US" sz="5400" b="1" dirty="0">
              <a:solidFill>
                <a:schemeClr val="bg1"/>
              </a:solidFill>
              <a:effectLst/>
            </a:endParaRPr>
          </a:p>
        </p:txBody>
      </p:sp>
      <p:sp>
        <p:nvSpPr>
          <p:cNvPr id="3" name="Subtitle 2"/>
          <p:cNvSpPr>
            <a:spLocks noGrp="1"/>
          </p:cNvSpPr>
          <p:nvPr>
            <p:ph type="subTitle" idx="1"/>
          </p:nvPr>
        </p:nvSpPr>
        <p:spPr>
          <a:xfrm>
            <a:off x="457200" y="2705100"/>
            <a:ext cx="8235696" cy="2819400"/>
          </a:xfrm>
        </p:spPr>
        <p:txBody>
          <a:bodyPr numCol="1">
            <a:normAutofit/>
          </a:bodyPr>
          <a:lstStyle/>
          <a:p>
            <a:pPr algn="ctr"/>
            <a:endParaRPr lang="en-US" sz="3200" b="1" dirty="0">
              <a:solidFill>
                <a:srgbClr val="00B050"/>
              </a:solidFill>
            </a:endParaRPr>
          </a:p>
          <a:p>
            <a:pPr algn="ctr"/>
            <a:r>
              <a:rPr lang="en-US" sz="2800" b="1" dirty="0">
                <a:solidFill>
                  <a:schemeClr val="tx1"/>
                </a:solidFill>
              </a:rPr>
              <a:t>Presented by </a:t>
            </a:r>
          </a:p>
          <a:p>
            <a:pPr algn="ctr"/>
            <a:r>
              <a:rPr lang="en-US" sz="3200" b="1" dirty="0">
                <a:solidFill>
                  <a:srgbClr val="FF0000"/>
                </a:solidFill>
              </a:rPr>
              <a:t>Prof. Gilbert Ezengige</a:t>
            </a:r>
          </a:p>
        </p:txBody>
      </p:sp>
      <p:pic>
        <p:nvPicPr>
          <p:cNvPr id="6" name="Picture 6"/>
          <p:cNvPicPr>
            <a:picLocks noChangeAspect="1" noChangeArrowheads="1"/>
          </p:cNvPicPr>
          <p:nvPr/>
        </p:nvPicPr>
        <p:blipFill>
          <a:blip r:embed="rId2"/>
          <a:srcRect/>
          <a:stretch>
            <a:fillRect/>
          </a:stretch>
        </p:blipFill>
        <p:spPr>
          <a:xfrm>
            <a:off x="685800" y="5029200"/>
            <a:ext cx="1562100" cy="1373187"/>
          </a:xfrm>
          <a:prstGeom prst="rect">
            <a:avLst/>
          </a:prstGeom>
          <a:noFill/>
          <a:ln w="9525">
            <a:noFill/>
            <a:miter lim="800000"/>
            <a:headEnd/>
            <a:tailEnd/>
          </a:ln>
        </p:spPr>
      </p:pic>
      <p:pic>
        <p:nvPicPr>
          <p:cNvPr id="9" name="Picture 8"/>
          <p:cNvPicPr/>
          <p:nvPr/>
        </p:nvPicPr>
        <p:blipFill>
          <a:blip r:embed="rId3"/>
          <a:stretch>
            <a:fillRect/>
          </a:stretch>
        </p:blipFill>
        <p:spPr>
          <a:xfrm>
            <a:off x="2895600" y="4953000"/>
            <a:ext cx="1676400" cy="1533525"/>
          </a:xfrm>
          <a:prstGeom prst="rect">
            <a:avLst/>
          </a:prstGeom>
          <a:noFill/>
          <a:ln>
            <a:noFill/>
          </a:ln>
        </p:spPr>
      </p:pic>
      <p:pic>
        <p:nvPicPr>
          <p:cNvPr id="11" name="Picture 10"/>
          <p:cNvPicPr/>
          <p:nvPr/>
        </p:nvPicPr>
        <p:blipFill>
          <a:blip r:embed="rId4"/>
          <a:stretch>
            <a:fillRect/>
          </a:stretch>
        </p:blipFill>
        <p:spPr>
          <a:xfrm>
            <a:off x="4648200" y="4876800"/>
            <a:ext cx="1371600" cy="1571625"/>
          </a:xfrm>
          <a:prstGeom prst="rect">
            <a:avLst/>
          </a:prstGeom>
          <a:noFill/>
          <a:ln>
            <a:noFill/>
          </a:ln>
        </p:spPr>
      </p:pic>
      <p:pic>
        <p:nvPicPr>
          <p:cNvPr id="13" name="Picture 12"/>
          <p:cNvPicPr/>
          <p:nvPr/>
        </p:nvPicPr>
        <p:blipFill>
          <a:blip r:embed="rId5">
            <a:lum contrast="30000"/>
          </a:blip>
          <a:stretch>
            <a:fillRect/>
          </a:stretch>
        </p:blipFill>
        <p:spPr>
          <a:xfrm>
            <a:off x="7086600" y="5029200"/>
            <a:ext cx="1524000" cy="15240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704088"/>
            <a:ext cx="9220200" cy="819912"/>
          </a:xfrm>
        </p:spPr>
        <p:txBody>
          <a:bodyPr numCol="1">
            <a:normAutofit fontScale="90000"/>
          </a:bodyPr>
          <a:lstStyle/>
          <a:p>
            <a:r>
              <a:rPr lang="en-US" sz="4800" b="1" i="1" dirty="0">
                <a:solidFill>
                  <a:srgbClr val="FF0000"/>
                </a:solidFill>
                <a:latin typeface="Baskerville Old Face" pitchFamily="18" charset="0"/>
                <a:ea typeface="Calibri" pitchFamily="34" charset="0"/>
                <a:cs typeface="Times New Roman" pitchFamily="18" charset="0"/>
              </a:rPr>
              <a:t>             </a:t>
            </a:r>
            <a:r>
              <a:rPr lang="en-US" sz="4800" b="1" dirty="0">
                <a:solidFill>
                  <a:srgbClr val="FFFF00"/>
                </a:solidFill>
                <a:latin typeface="Arial" pitchFamily="34" charset="0"/>
                <a:ea typeface="Calibri" pitchFamily="34" charset="0"/>
                <a:cs typeface="Arial" pitchFamily="34" charset="0"/>
              </a:rPr>
              <a:t>Production Techniques</a:t>
            </a:r>
            <a:endParaRPr lang="en-US" sz="4800" dirty="0">
              <a:solidFill>
                <a:srgbClr val="C00000"/>
              </a:solidFill>
              <a:latin typeface="Arial" pitchFamily="34" charset="0"/>
              <a:cs typeface="Arial" pitchFamily="34" charset="0"/>
            </a:endParaRPr>
          </a:p>
        </p:txBody>
      </p:sp>
      <p:sp>
        <p:nvSpPr>
          <p:cNvPr id="3" name="Content Placeholder 2"/>
          <p:cNvSpPr>
            <a:spLocks noGrp="1"/>
          </p:cNvSpPr>
          <p:nvPr>
            <p:ph idx="1"/>
          </p:nvPr>
        </p:nvSpPr>
        <p:spPr/>
        <p:txBody>
          <a:bodyPr numCol="1"/>
          <a:lstStyle/>
          <a:p>
            <a:pPr>
              <a:buNone/>
            </a:pPr>
            <a:r>
              <a:rPr lang="en-US" sz="2800" b="1" dirty="0">
                <a:solidFill>
                  <a:srgbClr val="FFFFFF"/>
                </a:solidFill>
              </a:rPr>
              <a:t>Basic Herb Processing Tools</a:t>
            </a:r>
            <a:endParaRPr lang="en-US" sz="2800" dirty="0"/>
          </a:p>
          <a:p>
            <a:pPr lvl="0">
              <a:buNone/>
            </a:pPr>
            <a:endParaRPr lang="en-US" sz="3600" b="1" dirty="0">
              <a:solidFill>
                <a:srgbClr val="FF0000"/>
              </a:solidFill>
            </a:endParaRPr>
          </a:p>
          <a:p>
            <a:pPr>
              <a:buNone/>
            </a:pPr>
            <a:endParaRPr lang="en-US" dirty="0"/>
          </a:p>
        </p:txBody>
      </p:sp>
      <p:pic>
        <p:nvPicPr>
          <p:cNvPr id="5" name="Picture 4"/>
          <p:cNvPicPr/>
          <p:nvPr/>
        </p:nvPicPr>
        <p:blipFill>
          <a:blip r:embed="rId2"/>
          <a:stretch>
            <a:fillRect/>
          </a:stretch>
        </p:blipFill>
        <p:spPr>
          <a:xfrm>
            <a:off x="381000" y="3124200"/>
            <a:ext cx="1784956" cy="1303472"/>
          </a:xfrm>
          <a:prstGeom prst="rect">
            <a:avLst/>
          </a:prstGeom>
          <a:noFill/>
          <a:ln>
            <a:noFill/>
          </a:ln>
        </p:spPr>
      </p:pic>
      <p:pic>
        <p:nvPicPr>
          <p:cNvPr id="6" name="Picture 5"/>
          <p:cNvPicPr/>
          <p:nvPr/>
        </p:nvPicPr>
        <p:blipFill>
          <a:blip r:embed="rId3"/>
          <a:stretch>
            <a:fillRect/>
          </a:stretch>
        </p:blipFill>
        <p:spPr>
          <a:xfrm>
            <a:off x="2590800" y="2743200"/>
            <a:ext cx="1789233" cy="443316"/>
          </a:xfrm>
          <a:prstGeom prst="rect">
            <a:avLst/>
          </a:prstGeom>
          <a:noFill/>
          <a:ln>
            <a:noFill/>
          </a:ln>
        </p:spPr>
      </p:pic>
      <p:pic>
        <p:nvPicPr>
          <p:cNvPr id="7" name="Picture 6"/>
          <p:cNvPicPr/>
          <p:nvPr/>
        </p:nvPicPr>
        <p:blipFill>
          <a:blip r:embed="rId4"/>
          <a:srcRect l="3194" t="24527" r="4362" b="22139"/>
          <a:stretch>
            <a:fillRect/>
          </a:stretch>
        </p:blipFill>
        <p:spPr>
          <a:xfrm>
            <a:off x="4648200" y="2590800"/>
            <a:ext cx="1981200" cy="1143000"/>
          </a:xfrm>
          <a:prstGeom prst="rect">
            <a:avLst/>
          </a:prstGeom>
          <a:noFill/>
          <a:ln>
            <a:noFill/>
          </a:ln>
        </p:spPr>
      </p:pic>
      <p:pic>
        <p:nvPicPr>
          <p:cNvPr id="8" name="Picture 7"/>
          <p:cNvPicPr/>
          <p:nvPr/>
        </p:nvPicPr>
        <p:blipFill>
          <a:blip r:embed="rId5"/>
          <a:stretch>
            <a:fillRect/>
          </a:stretch>
        </p:blipFill>
        <p:spPr>
          <a:xfrm>
            <a:off x="7086600" y="2362200"/>
            <a:ext cx="1676400" cy="1533525"/>
          </a:xfrm>
          <a:prstGeom prst="rect">
            <a:avLst/>
          </a:prstGeom>
          <a:noFill/>
          <a:ln>
            <a:noFill/>
          </a:ln>
        </p:spPr>
      </p:pic>
      <p:pic>
        <p:nvPicPr>
          <p:cNvPr id="9" name="Picture 8"/>
          <p:cNvPicPr/>
          <p:nvPr/>
        </p:nvPicPr>
        <p:blipFill>
          <a:blip r:embed="rId6" cstate="print"/>
          <a:stretch>
            <a:fillRect/>
          </a:stretch>
        </p:blipFill>
        <p:spPr>
          <a:xfrm>
            <a:off x="533400" y="4572000"/>
            <a:ext cx="1295400" cy="1295400"/>
          </a:xfrm>
          <a:prstGeom prst="rect">
            <a:avLst/>
          </a:prstGeom>
          <a:noFill/>
          <a:ln>
            <a:noFill/>
          </a:ln>
        </p:spPr>
      </p:pic>
      <p:pic>
        <p:nvPicPr>
          <p:cNvPr id="10" name="Picture 9"/>
          <p:cNvPicPr/>
          <p:nvPr/>
        </p:nvPicPr>
        <p:blipFill>
          <a:blip r:embed="rId7"/>
          <a:stretch>
            <a:fillRect/>
          </a:stretch>
        </p:blipFill>
        <p:spPr>
          <a:xfrm>
            <a:off x="2667000" y="5334000"/>
            <a:ext cx="1828800" cy="1209675"/>
          </a:xfrm>
          <a:prstGeom prst="rect">
            <a:avLst/>
          </a:prstGeom>
          <a:noFill/>
          <a:ln>
            <a:noFill/>
          </a:ln>
        </p:spPr>
      </p:pic>
      <p:pic>
        <p:nvPicPr>
          <p:cNvPr id="11" name="Picture 10"/>
          <p:cNvPicPr/>
          <p:nvPr/>
        </p:nvPicPr>
        <p:blipFill>
          <a:blip r:embed="rId8"/>
          <a:stretch>
            <a:fillRect/>
          </a:stretch>
        </p:blipFill>
        <p:spPr>
          <a:xfrm>
            <a:off x="5715000" y="5029200"/>
            <a:ext cx="1371600" cy="1571625"/>
          </a:xfrm>
          <a:prstGeom prst="rect">
            <a:avLst/>
          </a:prstGeom>
          <a:noFill/>
          <a:ln>
            <a:noFill/>
          </a:ln>
        </p:spPr>
      </p:pic>
      <p:pic>
        <p:nvPicPr>
          <p:cNvPr id="12" name="Picture 11"/>
          <p:cNvPicPr/>
          <p:nvPr/>
        </p:nvPicPr>
        <p:blipFill>
          <a:blip r:embed="rId9"/>
          <a:stretch>
            <a:fillRect/>
          </a:stretch>
        </p:blipFill>
        <p:spPr>
          <a:xfrm>
            <a:off x="7239000" y="4572000"/>
            <a:ext cx="1447800" cy="1142993"/>
          </a:xfrm>
          <a:prstGeom prst="rect">
            <a:avLst/>
          </a:prstGeom>
          <a:noFill/>
          <a:ln>
            <a:noFill/>
          </a:ln>
        </p:spPr>
      </p:pic>
      <p:pic>
        <p:nvPicPr>
          <p:cNvPr id="13" name="Picture 12"/>
          <p:cNvPicPr/>
          <p:nvPr/>
        </p:nvPicPr>
        <p:blipFill>
          <a:blip r:embed="rId10"/>
          <a:stretch>
            <a:fillRect/>
          </a:stretch>
        </p:blipFill>
        <p:spPr>
          <a:xfrm>
            <a:off x="3657600" y="3733800"/>
            <a:ext cx="1400178" cy="137228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3">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9220200" cy="1981200"/>
          </a:xfrm>
        </p:spPr>
        <p:txBody>
          <a:bodyPr numCol="1">
            <a:normAutofit/>
          </a:bodyPr>
          <a:lstStyle/>
          <a:p>
            <a:r>
              <a:rPr lang="en-US" sz="4800" b="1" i="1" dirty="0">
                <a:solidFill>
                  <a:srgbClr val="FF0000"/>
                </a:solidFill>
                <a:latin typeface="Baskerville Old Face" pitchFamily="18" charset="0"/>
                <a:ea typeface="Calibri" pitchFamily="34" charset="0"/>
                <a:cs typeface="Times New Roman" pitchFamily="18" charset="0"/>
              </a:rPr>
              <a:t>              </a:t>
            </a:r>
            <a:r>
              <a:rPr lang="en-US" sz="4800" b="1" dirty="0">
                <a:solidFill>
                  <a:srgbClr val="FFFF00"/>
                </a:solidFill>
                <a:latin typeface="Arial" pitchFamily="34" charset="0"/>
                <a:ea typeface="Calibri" pitchFamily="34" charset="0"/>
                <a:cs typeface="Arial" pitchFamily="34" charset="0"/>
              </a:rPr>
              <a:t>Production Techniques</a:t>
            </a:r>
            <a:r>
              <a:rPr lang="en-US" sz="4800" b="1" dirty="0">
                <a:solidFill>
                  <a:srgbClr val="C00000"/>
                </a:solidFill>
                <a:latin typeface="Arial" pitchFamily="34" charset="0"/>
                <a:ea typeface="Calibri" pitchFamily="34" charset="0"/>
                <a:cs typeface="Arial" pitchFamily="34" charset="0"/>
              </a:rPr>
              <a:t/>
            </a:r>
            <a:br>
              <a:rPr lang="en-US" sz="4800" b="1" dirty="0">
                <a:solidFill>
                  <a:srgbClr val="C00000"/>
                </a:solidFill>
                <a:latin typeface="Arial" pitchFamily="34" charset="0"/>
                <a:ea typeface="Calibri" pitchFamily="34" charset="0"/>
                <a:cs typeface="Arial" pitchFamily="34" charset="0"/>
              </a:rPr>
            </a:br>
            <a:r>
              <a:rPr lang="en-US" sz="4800" b="1" dirty="0">
                <a:solidFill>
                  <a:srgbClr val="C00000"/>
                </a:solidFill>
                <a:latin typeface="Arial" pitchFamily="34" charset="0"/>
                <a:ea typeface="Calibri" pitchFamily="34" charset="0"/>
                <a:cs typeface="Arial" pitchFamily="34" charset="0"/>
              </a:rPr>
              <a:t>    </a:t>
            </a:r>
            <a:r>
              <a:rPr sz="4800" b="1">
                <a:solidFill>
                  <a:srgbClr val="FFFFFF"/>
                </a:solidFill>
                <a:latin typeface="Arial"/>
              </a:rPr>
              <a:t> </a:t>
            </a:r>
            <a:r>
              <a:rPr lang="en-US" sz="2800" b="1" dirty="0">
                <a:solidFill>
                  <a:srgbClr val="FFFFFF"/>
                </a:solidFill>
                <a:latin typeface="Arial" pitchFamily="34" charset="0"/>
                <a:ea typeface="Calibri" pitchFamily="34" charset="0"/>
                <a:cs typeface="Arial" pitchFamily="34" charset="0"/>
              </a:rPr>
              <a:t>Herb dispensing modes</a:t>
            </a:r>
            <a:endParaRPr lang="en-US" sz="2800" b="1" dirty="0">
              <a:solidFill>
                <a:schemeClr val="tx1"/>
              </a:solidFill>
              <a:latin typeface="Arial" pitchFamily="34" charset="0"/>
              <a:cs typeface="Arial" pitchFamily="34" charset="0"/>
            </a:endParaRPr>
          </a:p>
        </p:txBody>
      </p:sp>
      <p:sp>
        <p:nvSpPr>
          <p:cNvPr id="5" name="Content Placeholder 4"/>
          <p:cNvSpPr>
            <a:spLocks noGrp="1"/>
          </p:cNvSpPr>
          <p:nvPr>
            <p:ph idx="1"/>
          </p:nvPr>
        </p:nvSpPr>
        <p:spPr>
          <a:xfrm>
            <a:off x="457200" y="2017776"/>
            <a:ext cx="8229600" cy="4389091"/>
          </a:xfrm>
        </p:spPr>
        <p:txBody>
          <a:bodyPr numCol="1"/>
          <a:lstStyle/>
          <a:p>
            <a:pPr>
              <a:buNone/>
            </a:pPr>
            <a:endParaRPr lang="en-US" dirty="0"/>
          </a:p>
          <a:p>
            <a:pPr>
              <a:buNone/>
            </a:pPr>
            <a:endParaRPr lang="en-US" dirty="0"/>
          </a:p>
          <a:p>
            <a:pPr>
              <a:buNone/>
            </a:pPr>
            <a:endParaRPr lang="en-US" dirty="0"/>
          </a:p>
          <a:p>
            <a:pPr>
              <a:buNone/>
            </a:pPr>
            <a:endParaRPr lang="en-US" sz="2000" b="1" dirty="0"/>
          </a:p>
          <a:p>
            <a:pPr>
              <a:buNone/>
            </a:pPr>
            <a:endParaRPr lang="en-US" sz="2000" b="1" dirty="0"/>
          </a:p>
          <a:p>
            <a:pPr>
              <a:buNone/>
            </a:pPr>
            <a:endParaRPr lang="en-US" sz="2000" b="1" dirty="0"/>
          </a:p>
          <a:p>
            <a:pPr>
              <a:buNone/>
            </a:pPr>
            <a:endParaRPr lang="en-US" sz="2000" b="1" dirty="0"/>
          </a:p>
          <a:p>
            <a:pPr>
              <a:buNone/>
            </a:pPr>
            <a:r>
              <a:rPr lang="en-US" sz="2000" b="1" dirty="0">
                <a:solidFill>
                  <a:srgbClr val="FFFFFF"/>
                </a:solidFill>
              </a:rPr>
              <a:t>Herb powder                         Herbal infusion                  Herbal enema  </a:t>
            </a:r>
          </a:p>
        </p:txBody>
      </p:sp>
      <p:pic>
        <p:nvPicPr>
          <p:cNvPr id="6" name="Content Placeholder 3"/>
          <p:cNvPicPr>
            <a:picLocks/>
          </p:cNvPicPr>
          <p:nvPr/>
        </p:nvPicPr>
        <p:blipFill>
          <a:blip r:embed="rId2" cstate="print"/>
          <a:srcRect l="5882" t="16208" r="5882" b="18959"/>
          <a:stretch>
            <a:fillRect/>
          </a:stretch>
        </p:blipFill>
        <p:spPr>
          <a:xfrm>
            <a:off x="762000" y="3505200"/>
            <a:ext cx="1143000" cy="914400"/>
          </a:xfrm>
          <a:prstGeom prst="rect">
            <a:avLst/>
          </a:prstGeom>
          <a:noFill/>
          <a:ln>
            <a:noFill/>
          </a:ln>
        </p:spPr>
      </p:pic>
      <p:pic>
        <p:nvPicPr>
          <p:cNvPr id="7" name="Picture 6"/>
          <p:cNvPicPr/>
          <p:nvPr/>
        </p:nvPicPr>
        <p:blipFill>
          <a:blip r:embed="rId3"/>
          <a:stretch>
            <a:fillRect/>
          </a:stretch>
        </p:blipFill>
        <p:spPr>
          <a:xfrm>
            <a:off x="5181600" y="3657600"/>
            <a:ext cx="1111700" cy="1226142"/>
          </a:xfrm>
          <a:prstGeom prst="rect">
            <a:avLst/>
          </a:prstGeom>
          <a:noFill/>
          <a:ln>
            <a:noFill/>
          </a:ln>
        </p:spPr>
      </p:pic>
      <p:pic>
        <p:nvPicPr>
          <p:cNvPr id="8" name="Picture 7"/>
          <p:cNvPicPr/>
          <p:nvPr/>
        </p:nvPicPr>
        <p:blipFill>
          <a:blip r:embed="rId4">
            <a:lum contrast="40000"/>
          </a:blip>
          <a:stretch>
            <a:fillRect/>
          </a:stretch>
        </p:blipFill>
        <p:spPr>
          <a:xfrm>
            <a:off x="2209800" y="3581400"/>
            <a:ext cx="1676400" cy="1219200"/>
          </a:xfrm>
          <a:prstGeom prst="rect">
            <a:avLst/>
          </a:prstGeom>
          <a:noFill/>
          <a:ln>
            <a:noFill/>
          </a:ln>
        </p:spPr>
      </p:pic>
      <p:pic>
        <p:nvPicPr>
          <p:cNvPr id="9" name="Picture 8"/>
          <p:cNvPicPr/>
          <p:nvPr/>
        </p:nvPicPr>
        <p:blipFill>
          <a:blip r:embed="rId5" cstate="print"/>
          <a:stretch>
            <a:fillRect/>
          </a:stretch>
        </p:blipFill>
        <p:spPr>
          <a:xfrm>
            <a:off x="3657600" y="3505200"/>
            <a:ext cx="1676400" cy="1330036"/>
          </a:xfrm>
          <a:prstGeom prst="rect">
            <a:avLst/>
          </a:prstGeom>
          <a:noFill/>
          <a:ln>
            <a:noFill/>
          </a:ln>
        </p:spPr>
      </p:pic>
      <p:pic>
        <p:nvPicPr>
          <p:cNvPr id="10" name="Picture 9"/>
          <p:cNvPicPr/>
          <p:nvPr/>
        </p:nvPicPr>
        <p:blipFill>
          <a:blip r:embed="rId6"/>
          <a:stretch>
            <a:fillRect/>
          </a:stretch>
        </p:blipFill>
        <p:spPr>
          <a:xfrm>
            <a:off x="6934200" y="3581400"/>
            <a:ext cx="1104900" cy="11049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9220200" cy="2057400"/>
          </a:xfrm>
        </p:spPr>
        <p:txBody>
          <a:bodyPr numCol="1">
            <a:normAutofit/>
          </a:bodyPr>
          <a:lstStyle/>
          <a:p>
            <a:r>
              <a:rPr lang="en-US" sz="4800" b="1" i="1" dirty="0">
                <a:solidFill>
                  <a:srgbClr val="FF0000"/>
                </a:solidFill>
                <a:latin typeface="Baskerville Old Face" pitchFamily="18" charset="0"/>
                <a:ea typeface="Calibri" pitchFamily="34" charset="0"/>
                <a:cs typeface="Times New Roman" pitchFamily="18" charset="0"/>
              </a:rPr>
              <a:t>             </a:t>
            </a:r>
            <a:r>
              <a:rPr lang="en-US" sz="4800" b="1" dirty="0">
                <a:solidFill>
                  <a:srgbClr val="FFFF00"/>
                </a:solidFill>
                <a:latin typeface="Arial" pitchFamily="34" charset="0"/>
                <a:ea typeface="Calibri" pitchFamily="34" charset="0"/>
                <a:cs typeface="Arial" pitchFamily="34" charset="0"/>
              </a:rPr>
              <a:t>Production Techniques</a:t>
            </a:r>
            <a:r>
              <a:rPr lang="en-US" sz="4800" b="1" dirty="0">
                <a:solidFill>
                  <a:srgbClr val="C00000"/>
                </a:solidFill>
                <a:latin typeface="Arial" pitchFamily="34" charset="0"/>
                <a:ea typeface="Calibri" pitchFamily="34" charset="0"/>
                <a:cs typeface="Arial" pitchFamily="34" charset="0"/>
              </a:rPr>
              <a:t/>
            </a:r>
            <a:br>
              <a:rPr lang="en-US" sz="4800" b="1" dirty="0">
                <a:solidFill>
                  <a:srgbClr val="C00000"/>
                </a:solidFill>
                <a:latin typeface="Arial" pitchFamily="34" charset="0"/>
                <a:ea typeface="Calibri" pitchFamily="34" charset="0"/>
                <a:cs typeface="Arial" pitchFamily="34" charset="0"/>
              </a:rPr>
            </a:br>
            <a:r>
              <a:rPr lang="en-US" sz="4800" b="1" dirty="0">
                <a:solidFill>
                  <a:srgbClr val="C00000"/>
                </a:solidFill>
                <a:latin typeface="Arial" pitchFamily="34" charset="0"/>
                <a:ea typeface="Calibri" pitchFamily="34" charset="0"/>
                <a:cs typeface="Arial" pitchFamily="34" charset="0"/>
              </a:rPr>
              <a:t>    </a:t>
            </a:r>
            <a:r>
              <a:rPr sz="4800" b="1">
                <a:solidFill>
                  <a:srgbClr val="FFFFFF"/>
                </a:solidFill>
                <a:latin typeface="Arial"/>
              </a:rPr>
              <a:t> </a:t>
            </a:r>
            <a:r>
              <a:rPr lang="en-US" sz="2700" b="1" dirty="0">
                <a:solidFill>
                  <a:srgbClr val="FFFFFF"/>
                </a:solidFill>
                <a:latin typeface="Arial" pitchFamily="34" charset="0"/>
                <a:ea typeface="Calibri" pitchFamily="34" charset="0"/>
                <a:cs typeface="Arial" pitchFamily="34" charset="0"/>
              </a:rPr>
              <a:t>H</a:t>
            </a:r>
            <a:r>
              <a:rPr sz="2700" b="1">
                <a:solidFill>
                  <a:srgbClr val="FFFFFF"/>
                </a:solidFill>
                <a:latin typeface="Arial"/>
              </a:rPr>
              <a:t>erb dispensing modes</a:t>
            </a:r>
            <a:endParaRPr lang="en-US" sz="2700" dirty="0">
              <a:solidFill>
                <a:schemeClr val="tx1"/>
              </a:solidFill>
              <a:latin typeface="Arial" pitchFamily="34" charset="0"/>
              <a:cs typeface="Arial" pitchFamily="34" charset="0"/>
            </a:endParaRPr>
          </a:p>
        </p:txBody>
      </p:sp>
      <p:sp>
        <p:nvSpPr>
          <p:cNvPr id="5" name="Content Placeholder 4"/>
          <p:cNvSpPr>
            <a:spLocks noGrp="1"/>
          </p:cNvSpPr>
          <p:nvPr>
            <p:ph idx="1"/>
          </p:nvPr>
        </p:nvSpPr>
        <p:spPr>
          <a:xfrm>
            <a:off x="152400" y="1412748"/>
            <a:ext cx="8763000" cy="4325112"/>
          </a:xfrm>
        </p:spPr>
        <p:txBody>
          <a:bodyPr numCol="1"/>
          <a:lstStyle/>
          <a:p>
            <a:pPr>
              <a:buNone/>
            </a:pPr>
            <a:r>
              <a:rPr dirty="0"/>
              <a:t>  </a:t>
            </a:r>
          </a:p>
          <a:p>
            <a:pPr>
              <a:buNone/>
            </a:pPr>
            <a:endParaRPr dirty="0"/>
          </a:p>
          <a:p>
            <a:pPr>
              <a:buNone/>
            </a:pPr>
            <a:endParaRPr dirty="0"/>
          </a:p>
          <a:p>
            <a:pPr>
              <a:buNone/>
            </a:pPr>
            <a:endParaRPr lang="en-US" dirty="0"/>
          </a:p>
          <a:p>
            <a:pPr>
              <a:buNone/>
            </a:pPr>
            <a:endParaRPr lang="en-US" dirty="0"/>
          </a:p>
          <a:p>
            <a:pPr>
              <a:buNone/>
            </a:pPr>
            <a:endParaRPr lang="en-US" dirty="0"/>
          </a:p>
          <a:p>
            <a:pPr>
              <a:buNone/>
            </a:pPr>
            <a:endParaRPr lang="en-US" sz="2000" dirty="0"/>
          </a:p>
          <a:p>
            <a:pPr>
              <a:buNone/>
            </a:pPr>
            <a:endParaRPr lang="en-US" sz="2000" dirty="0"/>
          </a:p>
          <a:p>
            <a:pPr>
              <a:buNone/>
            </a:pPr>
            <a:r>
              <a:rPr lang="en-US" sz="2000" dirty="0"/>
              <a:t> </a:t>
            </a:r>
            <a:r>
              <a:rPr sz="2000" dirty="0" smtClean="0">
                <a:solidFill>
                  <a:srgbClr val="FFFFFF"/>
                </a:solidFill>
              </a:rPr>
              <a:t>Decoction</a:t>
            </a:r>
            <a:r>
              <a:rPr lang="en-US" sz="2000" dirty="0" smtClean="0">
                <a:solidFill>
                  <a:srgbClr val="FFFFFF"/>
                </a:solidFill>
              </a:rPr>
              <a:t> </a:t>
            </a:r>
            <a:r>
              <a:rPr lang="en-US" dirty="0">
                <a:solidFill>
                  <a:srgbClr val="FFFFFF"/>
                </a:solidFill>
              </a:rPr>
              <a:t> </a:t>
            </a:r>
            <a:r>
              <a:rPr lang="en-US" dirty="0" smtClean="0">
                <a:solidFill>
                  <a:srgbClr val="FFFFFF"/>
                </a:solidFill>
              </a:rPr>
              <a:t>   </a:t>
            </a:r>
            <a:r>
              <a:rPr sz="2000" dirty="0" smtClean="0">
                <a:solidFill>
                  <a:srgbClr val="FFFFFF"/>
                </a:solidFill>
              </a:rPr>
              <a:t>Herbal  </a:t>
            </a:r>
            <a:r>
              <a:rPr sz="2000" dirty="0">
                <a:solidFill>
                  <a:srgbClr val="FFFFFF"/>
                </a:solidFill>
              </a:rPr>
              <a:t>Capsule   </a:t>
            </a:r>
            <a:r>
              <a:rPr sz="2000" dirty="0" smtClean="0">
                <a:solidFill>
                  <a:srgbClr val="FFFFFF"/>
                </a:solidFill>
              </a:rPr>
              <a:t> </a:t>
            </a:r>
            <a:r>
              <a:rPr sz="2000" dirty="0">
                <a:solidFill>
                  <a:srgbClr val="FFFFFF"/>
                </a:solidFill>
              </a:rPr>
              <a:t>Herbal  Oil          Ointment       Tincture </a:t>
            </a:r>
          </a:p>
          <a:p>
            <a:pPr>
              <a:buNone/>
            </a:pPr>
            <a:endParaRPr lang="en-US" dirty="0"/>
          </a:p>
          <a:p>
            <a:pPr>
              <a:buNone/>
            </a:pPr>
            <a:endParaRPr lang="en-US" dirty="0"/>
          </a:p>
        </p:txBody>
      </p:sp>
      <p:pic>
        <p:nvPicPr>
          <p:cNvPr id="9" name="Picture 8"/>
          <p:cNvPicPr/>
          <p:nvPr/>
        </p:nvPicPr>
        <p:blipFill>
          <a:blip r:embed="rId2" cstate="print"/>
          <a:stretch>
            <a:fillRect/>
          </a:stretch>
        </p:blipFill>
        <p:spPr>
          <a:xfrm>
            <a:off x="451104" y="3575304"/>
            <a:ext cx="1309097" cy="1151039"/>
          </a:xfrm>
          <a:prstGeom prst="rect">
            <a:avLst/>
          </a:prstGeom>
          <a:noFill/>
          <a:ln>
            <a:noFill/>
          </a:ln>
        </p:spPr>
      </p:pic>
      <p:pic>
        <p:nvPicPr>
          <p:cNvPr id="10" name="Picture 9"/>
          <p:cNvPicPr/>
          <p:nvPr/>
        </p:nvPicPr>
        <p:blipFill>
          <a:blip r:embed="rId3"/>
          <a:stretch>
            <a:fillRect/>
          </a:stretch>
        </p:blipFill>
        <p:spPr>
          <a:xfrm>
            <a:off x="2133600" y="3575304"/>
            <a:ext cx="1371305" cy="1123950"/>
          </a:xfrm>
          <a:prstGeom prst="rect">
            <a:avLst/>
          </a:prstGeom>
          <a:noFill/>
          <a:ln>
            <a:noFill/>
          </a:ln>
        </p:spPr>
      </p:pic>
      <p:pic>
        <p:nvPicPr>
          <p:cNvPr id="16" name="Picture 15"/>
          <p:cNvPicPr/>
          <p:nvPr/>
        </p:nvPicPr>
        <p:blipFill>
          <a:blip r:embed="rId4"/>
          <a:stretch>
            <a:fillRect/>
          </a:stretch>
        </p:blipFill>
        <p:spPr>
          <a:xfrm>
            <a:off x="4038600" y="3499104"/>
            <a:ext cx="1828800" cy="1200150"/>
          </a:xfrm>
          <a:prstGeom prst="rect">
            <a:avLst/>
          </a:prstGeom>
          <a:noFill/>
          <a:ln>
            <a:noFill/>
          </a:ln>
        </p:spPr>
      </p:pic>
      <p:pic>
        <p:nvPicPr>
          <p:cNvPr id="17" name="Picture 16"/>
          <p:cNvPicPr/>
          <p:nvPr/>
        </p:nvPicPr>
        <p:blipFill>
          <a:blip r:embed="rId5"/>
          <a:stretch>
            <a:fillRect/>
          </a:stretch>
        </p:blipFill>
        <p:spPr>
          <a:xfrm>
            <a:off x="6096000" y="3422904"/>
            <a:ext cx="1600200" cy="1219200"/>
          </a:xfrm>
          <a:prstGeom prst="rect">
            <a:avLst/>
          </a:prstGeom>
          <a:noFill/>
          <a:ln>
            <a:noFill/>
          </a:ln>
        </p:spPr>
      </p:pic>
      <p:pic>
        <p:nvPicPr>
          <p:cNvPr id="18" name="Picture 17"/>
          <p:cNvPicPr/>
          <p:nvPr/>
        </p:nvPicPr>
        <p:blipFill>
          <a:blip r:embed="rId6"/>
          <a:stretch>
            <a:fillRect/>
          </a:stretch>
        </p:blipFill>
        <p:spPr>
          <a:xfrm>
            <a:off x="7772400" y="3112008"/>
            <a:ext cx="1143000" cy="1562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numCol="1">
            <a:normAutofit fontScale="90000"/>
          </a:bodyPr>
          <a:lstStyle/>
          <a:p>
            <a:pPr algn="ctr"/>
            <a:r>
              <a:rPr lang="en-US" b="1" dirty="0"/>
              <a:t/>
            </a:r>
            <a:br>
              <a:rPr lang="en-US" b="1" dirty="0"/>
            </a:br>
            <a:r>
              <a:rPr lang="en-US" sz="5400" dirty="0">
                <a:solidFill>
                  <a:srgbClr val="C00000"/>
                </a:solidFill>
                <a:latin typeface="Arial" pitchFamily="34" charset="0"/>
                <a:ea typeface="Calibri" pitchFamily="34" charset="0"/>
                <a:cs typeface="Arial" pitchFamily="34" charset="0"/>
              </a:rPr>
              <a:t> </a:t>
            </a:r>
            <a:r>
              <a:rPr sz="5400" b="1">
                <a:solidFill>
                  <a:srgbClr val="FFFF00"/>
                </a:solidFill>
                <a:latin typeface="Arial"/>
              </a:rPr>
              <a:t>Production Techniques</a:t>
            </a:r>
            <a:endParaRPr lang="en-US" dirty="0"/>
          </a:p>
        </p:txBody>
      </p:sp>
      <p:sp>
        <p:nvSpPr>
          <p:cNvPr id="3" name="Content Placeholder 2"/>
          <p:cNvSpPr>
            <a:spLocks noGrp="1"/>
          </p:cNvSpPr>
          <p:nvPr>
            <p:ph idx="1"/>
          </p:nvPr>
        </p:nvSpPr>
        <p:spPr>
          <a:xfrm>
            <a:off x="560696" y="2438400"/>
            <a:ext cx="8153400" cy="4195481"/>
          </a:xfrm>
        </p:spPr>
        <p:txBody>
          <a:bodyPr numCol="1">
            <a:normAutofit/>
          </a:bodyPr>
          <a:lstStyle/>
          <a:p>
            <a:pPr>
              <a:buNone/>
            </a:pPr>
            <a:r>
              <a:rPr lang="en-US" sz="2400" b="1" dirty="0" smtClean="0">
                <a:latin typeface="Arial" pitchFamily="34" charset="0"/>
                <a:ea typeface="Calibri" pitchFamily="34" charset="0"/>
                <a:cs typeface="Arial" pitchFamily="34" charset="0"/>
              </a:rPr>
              <a:t>Herb </a:t>
            </a:r>
            <a:r>
              <a:rPr lang="en-US" sz="2400" b="1" dirty="0">
                <a:latin typeface="Arial" pitchFamily="34" charset="0"/>
                <a:ea typeface="Calibri" pitchFamily="34" charset="0"/>
                <a:cs typeface="Arial" pitchFamily="34" charset="0"/>
              </a:rPr>
              <a:t>dispensing modes</a:t>
            </a:r>
          </a:p>
          <a:p>
            <a:pPr>
              <a:buNone/>
            </a:pPr>
            <a:endParaRPr lang="en-US" sz="2400" b="1" dirty="0">
              <a:latin typeface="Arial" pitchFamily="34" charset="0"/>
              <a:cs typeface="Arial" pitchFamily="34" charset="0"/>
            </a:endParaRPr>
          </a:p>
          <a:p>
            <a:pPr>
              <a:buNone/>
            </a:pPr>
            <a:endParaRPr lang="en-US" b="1" dirty="0"/>
          </a:p>
          <a:p>
            <a:pPr>
              <a:buNone/>
            </a:pPr>
            <a:endParaRPr lang="en-US" b="1" dirty="0"/>
          </a:p>
          <a:p>
            <a:pPr>
              <a:buNone/>
            </a:pPr>
            <a:endParaRPr lang="en-US" b="1" dirty="0"/>
          </a:p>
          <a:p>
            <a:pPr>
              <a:buNone/>
            </a:pPr>
            <a:endParaRPr lang="en-US" sz="1800" b="1" dirty="0">
              <a:solidFill>
                <a:srgbClr val="FFFFFF"/>
              </a:solidFill>
            </a:endParaRPr>
          </a:p>
          <a:p>
            <a:pPr>
              <a:buNone/>
            </a:pPr>
            <a:r>
              <a:rPr lang="en-US" sz="1800" dirty="0" smtClean="0">
                <a:solidFill>
                  <a:srgbClr val="FFFFFF"/>
                </a:solidFill>
              </a:rPr>
              <a:t>Syrup                     Suppository                  Herbal Soap            Lozenges</a:t>
            </a:r>
          </a:p>
          <a:p>
            <a:pPr lvl="0">
              <a:buNone/>
            </a:pPr>
            <a:r>
              <a:rPr sz="1800" dirty="0" smtClean="0"/>
              <a:t>   </a:t>
            </a:r>
            <a:endParaRPr lang="en-US" dirty="0" smtClean="0"/>
          </a:p>
          <a:p>
            <a:pPr>
              <a:buNone/>
            </a:pPr>
            <a:endParaRPr lang="en-US" dirty="0"/>
          </a:p>
          <a:p>
            <a:pPr lvl="0">
              <a:buNone/>
            </a:pPr>
            <a:endParaRPr lang="en-US" dirty="0"/>
          </a:p>
          <a:p>
            <a:pPr>
              <a:buNone/>
            </a:pPr>
            <a:endParaRPr lang="en-US" dirty="0"/>
          </a:p>
        </p:txBody>
      </p:sp>
      <p:pic>
        <p:nvPicPr>
          <p:cNvPr id="5" name="Picture 4"/>
          <p:cNvPicPr/>
          <p:nvPr/>
        </p:nvPicPr>
        <p:blipFill>
          <a:blip r:embed="rId2"/>
          <a:stretch>
            <a:fillRect/>
          </a:stretch>
        </p:blipFill>
        <p:spPr>
          <a:xfrm>
            <a:off x="533400" y="3581400"/>
            <a:ext cx="1219200" cy="1514475"/>
          </a:xfrm>
          <a:prstGeom prst="rect">
            <a:avLst/>
          </a:prstGeom>
          <a:noFill/>
          <a:ln>
            <a:noFill/>
          </a:ln>
        </p:spPr>
      </p:pic>
      <p:pic>
        <p:nvPicPr>
          <p:cNvPr id="6" name="Picture 5"/>
          <p:cNvPicPr/>
          <p:nvPr/>
        </p:nvPicPr>
        <p:blipFill>
          <a:blip r:embed="rId3"/>
          <a:srcRect l="7711" r="15181"/>
          <a:stretch>
            <a:fillRect/>
          </a:stretch>
        </p:blipFill>
        <p:spPr>
          <a:xfrm>
            <a:off x="2667000" y="3581400"/>
            <a:ext cx="1600200" cy="1500366"/>
          </a:xfrm>
          <a:prstGeom prst="rect">
            <a:avLst/>
          </a:prstGeom>
          <a:noFill/>
          <a:ln>
            <a:noFill/>
          </a:ln>
        </p:spPr>
      </p:pic>
      <p:pic>
        <p:nvPicPr>
          <p:cNvPr id="7" name="Picture 6"/>
          <p:cNvPicPr/>
          <p:nvPr/>
        </p:nvPicPr>
        <p:blipFill>
          <a:blip r:embed="rId4"/>
          <a:stretch>
            <a:fillRect/>
          </a:stretch>
        </p:blipFill>
        <p:spPr>
          <a:xfrm>
            <a:off x="4876800" y="3581400"/>
            <a:ext cx="1526267" cy="1446230"/>
          </a:xfrm>
          <a:prstGeom prst="rect">
            <a:avLst/>
          </a:prstGeom>
          <a:noFill/>
          <a:ln>
            <a:noFill/>
          </a:ln>
        </p:spPr>
      </p:pic>
      <p:pic>
        <p:nvPicPr>
          <p:cNvPr id="8" name="Picture 7"/>
          <p:cNvPicPr/>
          <p:nvPr/>
        </p:nvPicPr>
        <p:blipFill>
          <a:blip r:embed="rId5"/>
          <a:srcRect t="42063" r="35148"/>
          <a:stretch>
            <a:fillRect/>
          </a:stretch>
        </p:blipFill>
        <p:spPr>
          <a:xfrm>
            <a:off x="6934200" y="3505200"/>
            <a:ext cx="1667837" cy="139065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p:cTn id="7" dur="500" fill="hold"/>
                                        <p:tgtEl>
                                          <p:spTgt spid="3">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6" end="6"/>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6" end="6"/>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numCol="1">
            <a:normAutofit fontScale="90000"/>
          </a:bodyPr>
          <a:lstStyle/>
          <a:p>
            <a:pPr algn="ctr"/>
            <a:r>
              <a:rPr lang="en-US" sz="4800" b="1" dirty="0">
                <a:solidFill>
                  <a:srgbClr val="FFFF00"/>
                </a:solidFill>
                <a:latin typeface="Arial" pitchFamily="34" charset="0"/>
                <a:ea typeface="Calibri" pitchFamily="34" charset="0"/>
                <a:cs typeface="Arial" pitchFamily="34" charset="0"/>
              </a:rPr>
              <a:t>Production Techniques</a:t>
            </a:r>
            <a:endParaRPr lang="en-US" sz="4800" dirty="0">
              <a:solidFill>
                <a:schemeClr val="tx1"/>
              </a:solidFill>
              <a:latin typeface="Baskerville Old Face" pitchFamily="18" charset="0"/>
            </a:endParaRPr>
          </a:p>
        </p:txBody>
      </p:sp>
      <p:sp>
        <p:nvSpPr>
          <p:cNvPr id="3" name="Content Placeholder 2"/>
          <p:cNvSpPr>
            <a:spLocks noGrp="1"/>
          </p:cNvSpPr>
          <p:nvPr>
            <p:ph idx="1"/>
          </p:nvPr>
        </p:nvSpPr>
        <p:spPr>
          <a:xfrm>
            <a:off x="990600" y="2362200"/>
            <a:ext cx="7696200" cy="3962400"/>
          </a:xfrm>
        </p:spPr>
        <p:txBody>
          <a:bodyPr numCol="1">
            <a:normAutofit lnSpcReduction="10000"/>
          </a:bodyPr>
          <a:lstStyle/>
          <a:p>
            <a:pPr>
              <a:buNone/>
            </a:pPr>
            <a:r>
              <a:rPr lang="en-US" b="1" dirty="0"/>
              <a:t>    </a:t>
            </a:r>
            <a:r>
              <a:rPr lang="en-US" sz="2800" b="1" dirty="0">
                <a:solidFill>
                  <a:srgbClr val="FF0000"/>
                </a:solidFill>
              </a:rPr>
              <a:t>Preservation of Herbal Medicine</a:t>
            </a:r>
          </a:p>
          <a:p>
            <a:pPr>
              <a:buNone/>
            </a:pPr>
            <a:endParaRPr lang="en-US" sz="2800" b="1" dirty="0"/>
          </a:p>
          <a:p>
            <a:pPr lvl="0"/>
            <a:r>
              <a:rPr lang="en-US" sz="2800" b="1" dirty="0">
                <a:solidFill>
                  <a:srgbClr val="FFFFFF"/>
                </a:solidFill>
              </a:rPr>
              <a:t>Drying </a:t>
            </a:r>
            <a:r>
              <a:rPr lang="en-US" sz="2800" dirty="0">
                <a:solidFill>
                  <a:srgbClr val="FFFFFF"/>
                </a:solidFill>
              </a:rPr>
              <a:t>for herbal teas, capsules and tablets. </a:t>
            </a:r>
          </a:p>
          <a:p>
            <a:pPr lvl="0"/>
            <a:r>
              <a:rPr lang="en-US" sz="2800" b="1" dirty="0">
                <a:solidFill>
                  <a:srgbClr val="FFFFFF"/>
                </a:solidFill>
              </a:rPr>
              <a:t>Alcohol </a:t>
            </a:r>
            <a:r>
              <a:rPr lang="en-US" sz="2800" dirty="0">
                <a:solidFill>
                  <a:srgbClr val="FFFFFF"/>
                </a:solidFill>
              </a:rPr>
              <a:t>to extract as well as preserve herbal preparations.</a:t>
            </a:r>
          </a:p>
          <a:p>
            <a:pPr lvl="0"/>
            <a:r>
              <a:rPr lang="en-US" sz="2800" b="1" dirty="0">
                <a:solidFill>
                  <a:srgbClr val="FFFFFF"/>
                </a:solidFill>
              </a:rPr>
              <a:t>Apple cider  vinegar </a:t>
            </a:r>
            <a:r>
              <a:rPr lang="en-US" sz="2800" dirty="0">
                <a:solidFill>
                  <a:srgbClr val="FFFFFF"/>
                </a:solidFill>
              </a:rPr>
              <a:t>to preserve liquid medications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Scale>
                                      <p:cBhvr>
                                        <p:cTn id="8"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9" dur="1000" decel="50000" fill="hold">
                                          <p:stCondLst>
                                            <p:cond delay="0"/>
                                          </p:stCondLst>
                                        </p:cTn>
                                        <p:tgtEl>
                                          <p:spTgt spid="3">
                                            <p:txEl>
                                              <p:pRg st="0" end="0"/>
                                            </p:txEl>
                                          </p:spTgt>
                                        </p:tgtEl>
                                        <p:attrNameLst>
                                          <p:attrName>ppt_x</p:attrName>
                                          <p:attrName>ppt_y</p:attrName>
                                        </p:attrNameLst>
                                      </p:cBhvr>
                                    </p:animMotion>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Scale>
                                      <p:cBhvr>
                                        <p:cTn id="15"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3">
                                            <p:txEl>
                                              <p:pRg st="2" end="2"/>
                                            </p:txEl>
                                          </p:spTgt>
                                        </p:tgtEl>
                                        <p:attrNameLst>
                                          <p:attrName>ppt_x</p:attrName>
                                          <p:attrName>ppt_y</p:attrName>
                                        </p:attrNameLst>
                                      </p:cBhvr>
                                    </p:animMotion>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Scale>
                                      <p:cBhvr>
                                        <p:cTn id="22" dur="1000" decel="50000" fill="hold">
                                          <p:stCondLst>
                                            <p:cond delay="0"/>
                                          </p:stCondLst>
                                        </p:cTn>
                                        <p:tgtEl>
                                          <p:spTgt spid="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3">
                                            <p:txEl>
                                              <p:pRg st="3" end="3"/>
                                            </p:txEl>
                                          </p:spTgt>
                                        </p:tgtEl>
                                        <p:attrNameLst>
                                          <p:attrName>ppt_x</p:attrName>
                                          <p:attrName>ppt_y</p:attrName>
                                        </p:attrNameLst>
                                      </p:cBhvr>
                                    </p:animMotion>
                                  </p:childTnLst>
                                </p:cTn>
                              </p:par>
                            </p:childTnLst>
                          </p:cTn>
                        </p:par>
                      </p:childTnLst>
                    </p:cTn>
                  </p:par>
                  <p:par>
                    <p:cTn id="24" fill="hold">
                      <p:stCondLst>
                        <p:cond delay="indefinite"/>
                      </p:stCondLst>
                      <p:childTnLst>
                        <p:par>
                          <p:cTn id="25" fill="hold">
                            <p:stCondLst>
                              <p:cond delay="0"/>
                            </p:stCondLst>
                            <p:childTnLst>
                              <p:par>
                                <p:cTn id="26" presetID="5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Scale>
                                      <p:cBhvr>
                                        <p:cTn id="29" dur="1000" decel="50000" fill="hold">
                                          <p:stCondLst>
                                            <p:cond delay="0"/>
                                          </p:stCondLst>
                                        </p:cTn>
                                        <p:tgtEl>
                                          <p:spTgt spid="3">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0" dur="1000" decel="50000" fill="hold">
                                          <p:stCondLst>
                                            <p:cond delay="0"/>
                                          </p:stCondLst>
                                        </p:cTn>
                                        <p:tgtEl>
                                          <p:spTgt spid="3">
                                            <p:txEl>
                                              <p:pRg st="4" end="4"/>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0674" y="1149017"/>
            <a:ext cx="8615051" cy="1517983"/>
          </a:xfrm>
        </p:spPr>
        <p:txBody>
          <a:bodyPr numCol="1">
            <a:normAutofit fontScale="90000"/>
          </a:bodyPr>
          <a:lstStyle/>
          <a:p>
            <a:pPr algn="ctr"/>
            <a:r>
              <a:rPr lang="en-US" sz="5300" dirty="0">
                <a:solidFill>
                  <a:srgbClr val="C00000"/>
                </a:solidFill>
                <a:latin typeface="Arial" pitchFamily="34" charset="0"/>
                <a:cs typeface="Arial" pitchFamily="34" charset="0"/>
              </a:rPr>
              <a:t> </a:t>
            </a:r>
            <a:r>
              <a:rPr sz="5300" b="1" dirty="0">
                <a:solidFill>
                  <a:srgbClr val="FFFF00"/>
                </a:solidFill>
                <a:latin typeface="Arial"/>
              </a:rPr>
              <a:t>Dosages in Herbal Medicine </a:t>
            </a:r>
            <a:r>
              <a:rPr lang="en-US" sz="4800" dirty="0"/>
              <a:t/>
            </a:r>
            <a:br>
              <a:rPr lang="en-US" sz="4800" dirty="0"/>
            </a:br>
            <a:endParaRPr lang="en-US" sz="4800" dirty="0">
              <a:solidFill>
                <a:schemeClr val="tx1"/>
              </a:solidFill>
              <a:latin typeface="Baskerville Old Face" pitchFamily="18" charset="0"/>
            </a:endParaRPr>
          </a:p>
        </p:txBody>
      </p:sp>
      <p:sp>
        <p:nvSpPr>
          <p:cNvPr id="3" name="Content Placeholder 2"/>
          <p:cNvSpPr>
            <a:spLocks noGrp="1"/>
          </p:cNvSpPr>
          <p:nvPr>
            <p:ph idx="1"/>
          </p:nvPr>
        </p:nvSpPr>
        <p:spPr>
          <a:xfrm>
            <a:off x="609600" y="2221992"/>
            <a:ext cx="8077200" cy="4267200"/>
          </a:xfrm>
        </p:spPr>
        <p:txBody>
          <a:bodyPr numCol="1">
            <a:normAutofit/>
          </a:bodyPr>
          <a:lstStyle/>
          <a:p>
            <a:pPr lvl="0">
              <a:buNone/>
            </a:pPr>
            <a:r>
              <a:rPr lang="en-US" sz="3200" b="1" dirty="0"/>
              <a:t>  </a:t>
            </a:r>
            <a:r>
              <a:rPr sz="3200" b="1">
                <a:solidFill>
                  <a:srgbClr val="FFFFFF"/>
                </a:solidFill>
              </a:rPr>
              <a:t> Factors influencing herb dosage</a:t>
            </a:r>
            <a:endParaRPr lang="en-US" sz="3200" dirty="0"/>
          </a:p>
          <a:p>
            <a:pPr lvl="0"/>
            <a:r>
              <a:rPr lang="en-US" sz="3200" dirty="0">
                <a:solidFill>
                  <a:srgbClr val="FFFFFF"/>
                </a:solidFill>
              </a:rPr>
              <a:t>Potency of the herb and its level of toxicity</a:t>
            </a:r>
          </a:p>
          <a:p>
            <a:pPr lvl="0"/>
            <a:r>
              <a:rPr lang="en-US" sz="3200" dirty="0">
                <a:solidFill>
                  <a:srgbClr val="FFFFFF"/>
                </a:solidFill>
              </a:rPr>
              <a:t>Body size, weight and height</a:t>
            </a:r>
          </a:p>
          <a:p>
            <a:pPr lvl="0"/>
            <a:r>
              <a:rPr lang="en-US" sz="3200" dirty="0">
                <a:solidFill>
                  <a:srgbClr val="FFFFFF"/>
                </a:solidFill>
              </a:rPr>
              <a:t>The severity of the ailment</a:t>
            </a:r>
          </a:p>
          <a:p>
            <a:pPr lvl="0"/>
            <a:r>
              <a:rPr lang="en-US" sz="3200" dirty="0">
                <a:solidFill>
                  <a:srgbClr val="FFFFFF"/>
                </a:solidFill>
              </a:rPr>
              <a:t>Age of the patient</a:t>
            </a:r>
          </a:p>
          <a:p>
            <a:pPr>
              <a:buNone/>
            </a:pPr>
            <a:endParaRPr lang="en-US" sz="3600" b="1"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 by="(#ppt_h/3+#ppt_w*0.1)" calcmode="lin" valueType="num">
                                      <p:cBhvr additive="sum">
                                        <p:cTn id="9" dur="200" decel="100000" autoRev="1" fill="hold">
                                          <p:stCondLst>
                                            <p:cond delay="600"/>
                                          </p:stCondLst>
                                        </p:cTn>
                                        <p:tgtEl>
                                          <p:spTgt spid="3">
                                            <p:txEl>
                                              <p:pRg st="0" end="0"/>
                                            </p:txEl>
                                          </p:spTgt>
                                        </p:tgtEl>
                                        <p:attrNameLst>
                                          <p:attrName>ppt_x</p:attrName>
                                        </p:attrNameLst>
                                      </p:cBhvr>
                                    </p:anim>
                                    <p:animScale>
                                      <p:cBhvr>
                                        <p:cTn id="10" dur="200" decel="100000" autoRev="1" fill="hold">
                                          <p:stCondLst>
                                            <p:cond delay="600"/>
                                          </p:stCondLst>
                                        </p:cTn>
                                        <p:tgtEl>
                                          <p:spTgt spid="3">
                                            <p:txEl>
                                              <p:pRg st="0" end="0"/>
                                            </p:txEl>
                                          </p:spTgt>
                                        </p:tgtEl>
                                      </p:cBhvr>
                                      <p:from x="100000" y="100000"/>
                                      <p:to x="80000" y="100000"/>
                                    </p:animScale>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from="(-#ppt_w/2)" to="(#ppt_x)" calcmode="lin" valueType="num">
                                      <p:cBhvr>
                                        <p:cTn id="15" dur="600" fill="hold">
                                          <p:stCondLst>
                                            <p:cond delay="0"/>
                                          </p:stCondLst>
                                        </p:cTn>
                                        <p:tgtEl>
                                          <p:spTgt spid="3">
                                            <p:txEl>
                                              <p:pRg st="1" end="1"/>
                                            </p:txEl>
                                          </p:spTgt>
                                        </p:tgtEl>
                                        <p:attrNameLst>
                                          <p:attrName>ppt_x</p:attrName>
                                        </p:attrNameLst>
                                      </p:cBhvr>
                                    </p:anim>
                                    <p:anim from="0" to="-1.0" calcmode="lin" valueType="num">
                                      <p:cBhvr>
                                        <p:cTn id="16" dur="200" decel="50000" autoRev="1" fill="hold">
                                          <p:stCondLst>
                                            <p:cond delay="600"/>
                                          </p:stCondLst>
                                        </p:cTn>
                                        <p:tgtEl>
                                          <p:spTgt spid="3">
                                            <p:txEl>
                                              <p:pRg st="1" end="1"/>
                                            </p:txEl>
                                          </p:spTgt>
                                        </p:tgtEl>
                                        <p:attrNameLst>
                                          <p:attrName>xshear</p:attrName>
                                        </p:attrNameLst>
                                      </p:cBhvr>
                                    </p:anim>
                                    <p:anim by="(#ppt_h/3+#ppt_w*0.1)" calcmode="lin" valueType="num">
                                      <p:cBhvr additive="sum">
                                        <p:cTn id="17" dur="200" decel="100000" autoRev="1" fill="hold">
                                          <p:stCondLst>
                                            <p:cond delay="600"/>
                                          </p:stCondLst>
                                        </p:cTn>
                                        <p:tgtEl>
                                          <p:spTgt spid="3">
                                            <p:txEl>
                                              <p:pRg st="1" end="1"/>
                                            </p:txEl>
                                          </p:spTgt>
                                        </p:tgtEl>
                                        <p:attrNameLst>
                                          <p:attrName>ppt_x</p:attrName>
                                        </p:attrNameLst>
                                      </p:cBhvr>
                                    </p:anim>
                                    <p:animScale>
                                      <p:cBhvr>
                                        <p:cTn id="18" dur="200" decel="100000" autoRev="1" fill="hold">
                                          <p:stCondLst>
                                            <p:cond delay="600"/>
                                          </p:stCondLst>
                                        </p:cTn>
                                        <p:tgtEl>
                                          <p:spTgt spid="3">
                                            <p:txEl>
                                              <p:pRg st="1" end="1"/>
                                            </p:txEl>
                                          </p:spTgt>
                                        </p:tgtEl>
                                      </p:cBhvr>
                                      <p:from x="100000" y="100000"/>
                                      <p:to x="80000" y="100000"/>
                                    </p:animScale>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from="(-#ppt_w/2)" to="(#ppt_x)" calcmode="lin" valueType="num">
                                      <p:cBhvr>
                                        <p:cTn id="23" dur="600" fill="hold">
                                          <p:stCondLst>
                                            <p:cond delay="0"/>
                                          </p:stCondLst>
                                        </p:cTn>
                                        <p:tgtEl>
                                          <p:spTgt spid="3">
                                            <p:txEl>
                                              <p:pRg st="2" end="2"/>
                                            </p:txEl>
                                          </p:spTgt>
                                        </p:tgtEl>
                                        <p:attrNameLst>
                                          <p:attrName>ppt_x</p:attrName>
                                        </p:attrNameLst>
                                      </p:cBhvr>
                                    </p:anim>
                                    <p:anim from="0" to="-1.0" calcmode="lin" valueType="num">
                                      <p:cBhvr>
                                        <p:cTn id="24" dur="200" decel="50000" autoRev="1" fill="hold">
                                          <p:stCondLst>
                                            <p:cond delay="600"/>
                                          </p:stCondLst>
                                        </p:cTn>
                                        <p:tgtEl>
                                          <p:spTgt spid="3">
                                            <p:txEl>
                                              <p:pRg st="2" end="2"/>
                                            </p:txEl>
                                          </p:spTgt>
                                        </p:tgtEl>
                                        <p:attrNameLst>
                                          <p:attrName>xshear</p:attrName>
                                        </p:attrNameLst>
                                      </p:cBhvr>
                                    </p:anim>
                                    <p:anim by="(#ppt_h/3+#ppt_w*0.1)" calcmode="lin" valueType="num">
                                      <p:cBhvr additive="sum">
                                        <p:cTn id="25" dur="200" decel="100000" autoRev="1" fill="hold">
                                          <p:stCondLst>
                                            <p:cond delay="600"/>
                                          </p:stCondLst>
                                        </p:cTn>
                                        <p:tgtEl>
                                          <p:spTgt spid="3">
                                            <p:txEl>
                                              <p:pRg st="2" end="2"/>
                                            </p:txEl>
                                          </p:spTgt>
                                        </p:tgtEl>
                                        <p:attrNameLst>
                                          <p:attrName>ppt_x</p:attrName>
                                        </p:attrNameLst>
                                      </p:cBhvr>
                                    </p:anim>
                                    <p:animScale>
                                      <p:cBhvr>
                                        <p:cTn id="26" dur="200" decel="100000" autoRev="1" fill="hold">
                                          <p:stCondLst>
                                            <p:cond delay="600"/>
                                          </p:stCondLst>
                                        </p:cTn>
                                        <p:tgtEl>
                                          <p:spTgt spid="3">
                                            <p:txEl>
                                              <p:pRg st="2" end="2"/>
                                            </p:txEl>
                                          </p:spTgt>
                                        </p:tgtEl>
                                      </p:cBhvr>
                                      <p:from x="100000" y="100000"/>
                                      <p:to x="80000" y="100000"/>
                                    </p:animScale>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from="(-#ppt_w/2)" to="(#ppt_x)" calcmode="lin" valueType="num">
                                      <p:cBhvr>
                                        <p:cTn id="31" dur="600" fill="hold">
                                          <p:stCondLst>
                                            <p:cond delay="0"/>
                                          </p:stCondLst>
                                        </p:cTn>
                                        <p:tgtEl>
                                          <p:spTgt spid="3">
                                            <p:txEl>
                                              <p:pRg st="3" end="3"/>
                                            </p:txEl>
                                          </p:spTgt>
                                        </p:tgtEl>
                                        <p:attrNameLst>
                                          <p:attrName>ppt_x</p:attrName>
                                        </p:attrNameLst>
                                      </p:cBhvr>
                                    </p:anim>
                                    <p:anim from="0" to="-1.0" calcmode="lin" valueType="num">
                                      <p:cBhvr>
                                        <p:cTn id="32" dur="200" decel="50000" autoRev="1" fill="hold">
                                          <p:stCondLst>
                                            <p:cond delay="600"/>
                                          </p:stCondLst>
                                        </p:cTn>
                                        <p:tgtEl>
                                          <p:spTgt spid="3">
                                            <p:txEl>
                                              <p:pRg st="3" end="3"/>
                                            </p:txEl>
                                          </p:spTgt>
                                        </p:tgtEl>
                                        <p:attrNameLst>
                                          <p:attrName>xshear</p:attrName>
                                        </p:attrNameLst>
                                      </p:cBhvr>
                                    </p:anim>
                                    <p:anim by="(#ppt_h/3+#ppt_w*0.1)" calcmode="lin" valueType="num">
                                      <p:cBhvr additive="sum">
                                        <p:cTn id="33" dur="200" decel="100000" autoRev="1" fill="hold">
                                          <p:stCondLst>
                                            <p:cond delay="600"/>
                                          </p:stCondLst>
                                        </p:cTn>
                                        <p:tgtEl>
                                          <p:spTgt spid="3">
                                            <p:txEl>
                                              <p:pRg st="3" end="3"/>
                                            </p:txEl>
                                          </p:spTgt>
                                        </p:tgtEl>
                                        <p:attrNameLst>
                                          <p:attrName>ppt_x</p:attrName>
                                        </p:attrNameLst>
                                      </p:cBhvr>
                                    </p:anim>
                                    <p:animScale>
                                      <p:cBhvr>
                                        <p:cTn id="34" dur="200" decel="100000" autoRev="1" fill="hold">
                                          <p:stCondLst>
                                            <p:cond delay="600"/>
                                          </p:stCondLst>
                                        </p:cTn>
                                        <p:tgtEl>
                                          <p:spTgt spid="3">
                                            <p:txEl>
                                              <p:pRg st="3" end="3"/>
                                            </p:txEl>
                                          </p:spTgt>
                                        </p:tgtEl>
                                      </p:cBhvr>
                                      <p:from x="100000" y="100000"/>
                                      <p:to x="80000" y="100000"/>
                                    </p:animScale>
                                  </p:childTnLst>
                                </p:cTn>
                              </p:par>
                            </p:childTnLst>
                          </p:cTn>
                        </p:par>
                      </p:childTnLst>
                    </p:cTn>
                  </p:par>
                  <p:par>
                    <p:cTn id="35" fill="hold">
                      <p:stCondLst>
                        <p:cond delay="indefinite"/>
                      </p:stCondLst>
                      <p:childTnLst>
                        <p:par>
                          <p:cTn id="36" fill="hold">
                            <p:stCondLst>
                              <p:cond delay="0"/>
                            </p:stCondLst>
                            <p:childTnLst>
                              <p:par>
                                <p:cTn id="37" presetID="34"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from="(-#ppt_w/2)" to="(#ppt_x)" calcmode="lin" valueType="num">
                                      <p:cBhvr>
                                        <p:cTn id="39" dur="600" fill="hold">
                                          <p:stCondLst>
                                            <p:cond delay="0"/>
                                          </p:stCondLst>
                                        </p:cTn>
                                        <p:tgtEl>
                                          <p:spTgt spid="3">
                                            <p:txEl>
                                              <p:pRg st="4" end="4"/>
                                            </p:txEl>
                                          </p:spTgt>
                                        </p:tgtEl>
                                        <p:attrNameLst>
                                          <p:attrName>ppt_x</p:attrName>
                                        </p:attrNameLst>
                                      </p:cBhvr>
                                    </p:anim>
                                    <p:anim from="0" to="-1.0" calcmode="lin" valueType="num">
                                      <p:cBhvr>
                                        <p:cTn id="40" dur="200" decel="50000" autoRev="1" fill="hold">
                                          <p:stCondLst>
                                            <p:cond delay="600"/>
                                          </p:stCondLst>
                                        </p:cTn>
                                        <p:tgtEl>
                                          <p:spTgt spid="3">
                                            <p:txEl>
                                              <p:pRg st="4" end="4"/>
                                            </p:txEl>
                                          </p:spTgt>
                                        </p:tgtEl>
                                        <p:attrNameLst>
                                          <p:attrName>xshear</p:attrName>
                                        </p:attrNameLst>
                                      </p:cBhvr>
                                    </p:anim>
                                    <p:anim by="(#ppt_h/3+#ppt_w*0.1)" calcmode="lin" valueType="num">
                                      <p:cBhvr additive="sum">
                                        <p:cTn id="41" dur="200" decel="100000" autoRev="1" fill="hold">
                                          <p:stCondLst>
                                            <p:cond delay="600"/>
                                          </p:stCondLst>
                                        </p:cTn>
                                        <p:tgtEl>
                                          <p:spTgt spid="3">
                                            <p:txEl>
                                              <p:pRg st="4" end="4"/>
                                            </p:txEl>
                                          </p:spTgt>
                                        </p:tgtEl>
                                        <p:attrNameLst>
                                          <p:attrName>ppt_x</p:attrName>
                                        </p:attrNameLst>
                                      </p:cBhvr>
                                    </p:anim>
                                    <p:animScale>
                                      <p:cBhvr>
                                        <p:cTn id="42" dur="200" decel="100000" autoRev="1" fill="hold">
                                          <p:stCondLst>
                                            <p:cond delay="600"/>
                                          </p:stCondLst>
                                        </p:cTn>
                                        <p:tgtEl>
                                          <p:spTgt spid="3">
                                            <p:txEl>
                                              <p:pRg st="4" end="4"/>
                                            </p:txEl>
                                          </p:spTgt>
                                        </p:tgtEl>
                                      </p:cBhvr>
                                      <p:from x="100000" y="100000"/>
                                      <p:to x="8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 y="609600"/>
            <a:ext cx="8229600" cy="1429198"/>
          </a:xfrm>
        </p:spPr>
        <p:txBody>
          <a:bodyPr numCol="1">
            <a:normAutofit fontScale="90000"/>
          </a:bodyPr>
          <a:lstStyle/>
          <a:p>
            <a:pPr algn="ctr"/>
            <a:r>
              <a:rPr lang="en-US" sz="4800" b="1" dirty="0">
                <a:solidFill>
                  <a:srgbClr val="FFFF00"/>
                </a:solidFill>
              </a:rPr>
              <a:t>Dosages for Children</a:t>
            </a:r>
            <a:r>
              <a:rPr lang="en-US" sz="4800" dirty="0"/>
              <a:t/>
            </a:r>
            <a:br>
              <a:rPr lang="en-US" sz="4800" dirty="0"/>
            </a:br>
            <a:endParaRPr lang="en-US" sz="4800" dirty="0">
              <a:solidFill>
                <a:schemeClr val="tx1"/>
              </a:solidFill>
              <a:latin typeface="Baskerville Old Face" pitchFamily="18" charset="0"/>
            </a:endParaRPr>
          </a:p>
        </p:txBody>
      </p:sp>
      <p:sp>
        <p:nvSpPr>
          <p:cNvPr id="3" name="Content Placeholder 2"/>
          <p:cNvSpPr>
            <a:spLocks noGrp="1"/>
          </p:cNvSpPr>
          <p:nvPr>
            <p:ph idx="1"/>
          </p:nvPr>
        </p:nvSpPr>
        <p:spPr>
          <a:xfrm>
            <a:off x="457200" y="1676400"/>
            <a:ext cx="8229600" cy="4800600"/>
          </a:xfrm>
        </p:spPr>
        <p:txBody>
          <a:bodyPr numCol="1">
            <a:normAutofit lnSpcReduction="10000"/>
          </a:bodyPr>
          <a:lstStyle/>
          <a:p>
            <a:pPr>
              <a:buNone/>
            </a:pPr>
            <a:r>
              <a:rPr lang="en-US" sz="3600" dirty="0"/>
              <a:t> </a:t>
            </a:r>
            <a:r>
              <a:rPr sz="3600" dirty="0">
                <a:solidFill>
                  <a:srgbClr val="FFFFFF"/>
                </a:solidFill>
              </a:rPr>
              <a:t> Dosages should be adjusted when making herbal medicines for children by using;  </a:t>
            </a:r>
          </a:p>
          <a:p>
            <a:pPr lvl="0"/>
            <a:r>
              <a:rPr lang="en-US" sz="3600" b="1" dirty="0">
                <a:solidFill>
                  <a:srgbClr val="FFFFFF"/>
                </a:solidFill>
              </a:rPr>
              <a:t>Cowling's Rule</a:t>
            </a:r>
            <a:r>
              <a:rPr lang="en-US" sz="3600" dirty="0">
                <a:solidFill>
                  <a:srgbClr val="FFFFFF"/>
                </a:solidFill>
              </a:rPr>
              <a:t>: The child's age at his or her next birthday divided" by: 24. For a child approaching 8 years, the dose </a:t>
            </a:r>
            <a:r>
              <a:rPr sz="3600" dirty="0">
                <a:solidFill>
                  <a:srgbClr val="FFFFFF"/>
                </a:solidFill>
              </a:rPr>
              <a:t>would be 8 divided by 24; or 1/3 the adult dose. </a:t>
            </a:r>
          </a:p>
          <a:p>
            <a:pPr>
              <a:buNone/>
            </a:pPr>
            <a:endParaRPr lang="en-US" sz="3600" b="1"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1513" y="780602"/>
            <a:ext cx="8229600" cy="1429198"/>
          </a:xfrm>
        </p:spPr>
        <p:txBody>
          <a:bodyPr numCol="1">
            <a:normAutofit fontScale="90000"/>
          </a:bodyPr>
          <a:lstStyle/>
          <a:p>
            <a:pPr algn="ctr"/>
            <a:r>
              <a:rPr lang="en-US" sz="5300" b="1" dirty="0">
                <a:solidFill>
                  <a:srgbClr val="FFFF00"/>
                </a:solidFill>
                <a:latin typeface="+mn-lt"/>
              </a:rPr>
              <a:t>Medicinal Actions of Herbs</a:t>
            </a:r>
            <a:r>
              <a:rPr lang="en-US" sz="4800" dirty="0"/>
              <a:t/>
            </a:r>
            <a:br>
              <a:rPr lang="en-US" sz="4800" dirty="0"/>
            </a:br>
            <a:endParaRPr lang="en-US" sz="4800" dirty="0">
              <a:solidFill>
                <a:schemeClr val="tx1"/>
              </a:solidFill>
              <a:latin typeface="Baskerville Old Face" pitchFamily="18" charset="0"/>
            </a:endParaRPr>
          </a:p>
        </p:txBody>
      </p:sp>
      <p:sp>
        <p:nvSpPr>
          <p:cNvPr id="3" name="Content Placeholder 2"/>
          <p:cNvSpPr>
            <a:spLocks noGrp="1"/>
          </p:cNvSpPr>
          <p:nvPr>
            <p:ph idx="1"/>
          </p:nvPr>
        </p:nvSpPr>
        <p:spPr>
          <a:xfrm>
            <a:off x="457200" y="1905000"/>
            <a:ext cx="8229600" cy="4800600"/>
          </a:xfrm>
        </p:spPr>
        <p:txBody>
          <a:bodyPr numCol="1">
            <a:normAutofit lnSpcReduction="10000"/>
          </a:bodyPr>
          <a:lstStyle/>
          <a:p>
            <a:pPr>
              <a:buNone/>
            </a:pPr>
            <a:r>
              <a:rPr lang="en-US" sz="3600" dirty="0"/>
              <a:t> </a:t>
            </a:r>
            <a:r>
              <a:rPr sz="3600">
                <a:solidFill>
                  <a:srgbClr val="FFFFFF"/>
                </a:solidFill>
              </a:rPr>
              <a:t> This is an approach of categorizing herbs on the basis of their physiological effects on the body and the illnesses they alleviate</a:t>
            </a:r>
          </a:p>
          <a:p>
            <a:pPr>
              <a:buNone/>
            </a:pPr>
            <a:r>
              <a:rPr lang="en-US" sz="3600" dirty="0">
                <a:solidFill>
                  <a:srgbClr val="FFFFFF"/>
                </a:solidFill>
              </a:rPr>
              <a:t>  When actions of individual herbs are studied and noted, the chances of making wrong combinations of herbal medicines become slim.</a:t>
            </a:r>
            <a:endParaRPr lang="en-US" sz="3600" b="1" dirty="0">
              <a:solidFill>
                <a:srgbClr val="C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429512"/>
          </a:xfrm>
        </p:spPr>
        <p:txBody>
          <a:bodyPr numCol="1">
            <a:normAutofit fontScale="90000"/>
          </a:bodyPr>
          <a:lstStyle/>
          <a:p>
            <a:pPr algn="ctr"/>
            <a:r>
              <a:rPr lang="en-US" sz="5300" b="1" dirty="0">
                <a:solidFill>
                  <a:srgbClr val="FFFF00"/>
                </a:solidFill>
                <a:latin typeface="+mn-lt"/>
              </a:rPr>
              <a:t>Medicinal Actions of Herbs</a:t>
            </a:r>
            <a:r>
              <a:rPr lang="en-US" sz="4800" b="1" dirty="0"/>
              <a:t/>
            </a:r>
            <a:br>
              <a:rPr lang="en-US" sz="4800" b="1" dirty="0"/>
            </a:br>
            <a:endParaRPr lang="en-US" sz="4800" b="1" dirty="0">
              <a:solidFill>
                <a:schemeClr val="tx1"/>
              </a:solidFill>
              <a:latin typeface="Baskerville Old Face" pitchFamily="18" charset="0"/>
            </a:endParaRPr>
          </a:p>
        </p:txBody>
      </p:sp>
      <p:sp>
        <p:nvSpPr>
          <p:cNvPr id="3" name="Content Placeholder 2"/>
          <p:cNvSpPr>
            <a:spLocks noGrp="1"/>
          </p:cNvSpPr>
          <p:nvPr>
            <p:ph idx="1"/>
          </p:nvPr>
        </p:nvSpPr>
        <p:spPr>
          <a:xfrm>
            <a:off x="228600" y="2209800"/>
            <a:ext cx="8915400" cy="4114800"/>
          </a:xfrm>
        </p:spPr>
        <p:txBody>
          <a:bodyPr numCol="1">
            <a:normAutofit/>
          </a:bodyPr>
          <a:lstStyle/>
          <a:p>
            <a:pPr lvl="0">
              <a:buNone/>
            </a:pPr>
            <a:r>
              <a:rPr lang="en-US" sz="3600" dirty="0">
                <a:solidFill>
                  <a:srgbClr val="FFFFFF"/>
                </a:solidFill>
              </a:rPr>
              <a:t>Analgesics, Anticoagulant, </a:t>
            </a:r>
            <a:r>
              <a:rPr lang="en-US" sz="3600" dirty="0" err="1">
                <a:solidFill>
                  <a:srgbClr val="FFFFFF"/>
                </a:solidFill>
              </a:rPr>
              <a:t>Antiemetics</a:t>
            </a:r>
            <a:r>
              <a:rPr lang="en-US" sz="3600" dirty="0">
                <a:solidFill>
                  <a:srgbClr val="FFFFFF"/>
                </a:solidFill>
              </a:rPr>
              <a:t> </a:t>
            </a:r>
            <a:endParaRPr lang="en-US" sz="3600" dirty="0"/>
          </a:p>
          <a:p>
            <a:pPr lvl="0">
              <a:buNone/>
            </a:pPr>
            <a:r>
              <a:rPr lang="en-US" sz="3600" dirty="0" err="1">
                <a:solidFill>
                  <a:srgbClr val="FFFFFF"/>
                </a:solidFill>
              </a:rPr>
              <a:t>Antilithics</a:t>
            </a:r>
            <a:r>
              <a:rPr lang="en-US" sz="3600" dirty="0">
                <a:solidFill>
                  <a:srgbClr val="FFFFFF"/>
                </a:solidFill>
              </a:rPr>
              <a:t>, Antimicrobials, Antipyretics</a:t>
            </a:r>
          </a:p>
          <a:p>
            <a:pPr lvl="0">
              <a:buNone/>
            </a:pPr>
            <a:r>
              <a:rPr lang="en-US" sz="3600" dirty="0">
                <a:solidFill>
                  <a:srgbClr val="FFFFFF"/>
                </a:solidFill>
              </a:rPr>
              <a:t>Aphrodisiacs, Bitters, </a:t>
            </a:r>
            <a:r>
              <a:rPr lang="en-US" sz="3600" dirty="0" err="1">
                <a:solidFill>
                  <a:srgbClr val="FFFFFF"/>
                </a:solidFill>
              </a:rPr>
              <a:t>Cardiotonics</a:t>
            </a:r>
            <a:endParaRPr lang="en-US" sz="3600" dirty="0">
              <a:solidFill>
                <a:srgbClr val="C00000"/>
              </a:solidFill>
            </a:endParaRPr>
          </a:p>
          <a:p>
            <a:pPr>
              <a:buNone/>
            </a:pPr>
            <a:r>
              <a:rPr lang="en-US" sz="3600" dirty="0">
                <a:solidFill>
                  <a:srgbClr val="FFFFFF"/>
                </a:solidFill>
              </a:rPr>
              <a:t>Depuratives, Diuretics, </a:t>
            </a:r>
            <a:r>
              <a:rPr lang="en-US" sz="3600" dirty="0" err="1">
                <a:solidFill>
                  <a:srgbClr val="FFFFFF"/>
                </a:solidFill>
              </a:rPr>
              <a:t>Emmenagogues</a:t>
            </a:r>
            <a:endParaRPr lang="en-US" sz="3600" dirty="0">
              <a:solidFill>
                <a:srgbClr val="C00000"/>
              </a:solidFill>
            </a:endParaRPr>
          </a:p>
          <a:p>
            <a:pPr>
              <a:buNone/>
            </a:pPr>
            <a:r>
              <a:rPr lang="en-US" sz="3600" dirty="0">
                <a:solidFill>
                  <a:srgbClr val="FFFFFF"/>
                </a:solidFill>
              </a:rPr>
              <a:t>Haemostatic/ Styptic, Hypoglycemic</a:t>
            </a:r>
          </a:p>
          <a:p>
            <a:pPr>
              <a:buNone/>
            </a:pPr>
            <a:r>
              <a:rPr lang="en-US" sz="3600" dirty="0">
                <a:solidFill>
                  <a:srgbClr val="FFFFFF"/>
                </a:solidFill>
              </a:rPr>
              <a:t>Hypotensives, </a:t>
            </a:r>
            <a:r>
              <a:rPr lang="en-US" sz="3600" dirty="0" err="1">
                <a:solidFill>
                  <a:srgbClr val="FFFFFF"/>
                </a:solidFill>
              </a:rPr>
              <a:t>Vermifuges</a:t>
            </a:r>
            <a:r>
              <a:rPr lang="en-US" sz="3600" dirty="0">
                <a:solidFill>
                  <a:srgbClr val="FFFFFF"/>
                </a:solidFill>
              </a:rPr>
              <a:t>, Vulnerary</a:t>
            </a:r>
            <a:r>
              <a:rPr lang="en-US" sz="3600" u="sng" dirty="0">
                <a:solidFill>
                  <a:srgbClr val="FFFFFF"/>
                </a:solidFill>
              </a:rPr>
              <a:t>  </a:t>
            </a:r>
            <a:endParaRPr lang="en-US" sz="3600" dirty="0"/>
          </a:p>
          <a:p>
            <a:pPr lvl="0">
              <a:buNone/>
            </a:pPr>
            <a:endParaRPr lang="en-US" sz="3600" dirty="0">
              <a:solidFill>
                <a:srgbClr val="C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580">
                                          <p:stCondLst>
                                            <p:cond delay="0"/>
                                          </p:stCondLst>
                                        </p:cTn>
                                        <p:tgtEl>
                                          <p:spTgt spid="3">
                                            <p:txEl>
                                              <p:pRg st="5" end="5"/>
                                            </p:txEl>
                                          </p:spTgt>
                                        </p:tgtEl>
                                      </p:cBhvr>
                                    </p:animEffect>
                                    <p:anim calcmode="lin" valueType="num">
                                      <p:cBhvr>
                                        <p:cTn id="9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5" end="5"/>
                                            </p:txEl>
                                          </p:spTgt>
                                        </p:tgtEl>
                                      </p:cBhvr>
                                      <p:to x="100000" y="60000"/>
                                    </p:animScale>
                                    <p:animScale>
                                      <p:cBhvr>
                                        <p:cTn id="104" dur="166" decel="50000">
                                          <p:stCondLst>
                                            <p:cond delay="676"/>
                                          </p:stCondLst>
                                        </p:cTn>
                                        <p:tgtEl>
                                          <p:spTgt spid="3">
                                            <p:txEl>
                                              <p:pRg st="5" end="5"/>
                                            </p:txEl>
                                          </p:spTgt>
                                        </p:tgtEl>
                                      </p:cBhvr>
                                      <p:to x="100000" y="100000"/>
                                    </p:animScale>
                                    <p:animScale>
                                      <p:cBhvr>
                                        <p:cTn id="105" dur="26">
                                          <p:stCondLst>
                                            <p:cond delay="1312"/>
                                          </p:stCondLst>
                                        </p:cTn>
                                        <p:tgtEl>
                                          <p:spTgt spid="3">
                                            <p:txEl>
                                              <p:pRg st="5" end="5"/>
                                            </p:txEl>
                                          </p:spTgt>
                                        </p:tgtEl>
                                      </p:cBhvr>
                                      <p:to x="100000" y="80000"/>
                                    </p:animScale>
                                    <p:animScale>
                                      <p:cBhvr>
                                        <p:cTn id="106" dur="166" decel="50000">
                                          <p:stCondLst>
                                            <p:cond delay="1338"/>
                                          </p:stCondLst>
                                        </p:cTn>
                                        <p:tgtEl>
                                          <p:spTgt spid="3">
                                            <p:txEl>
                                              <p:pRg st="5" end="5"/>
                                            </p:txEl>
                                          </p:spTgt>
                                        </p:tgtEl>
                                      </p:cBhvr>
                                      <p:to x="100000" y="100000"/>
                                    </p:animScale>
                                    <p:animScale>
                                      <p:cBhvr>
                                        <p:cTn id="107" dur="26">
                                          <p:stCondLst>
                                            <p:cond delay="1642"/>
                                          </p:stCondLst>
                                        </p:cTn>
                                        <p:tgtEl>
                                          <p:spTgt spid="3">
                                            <p:txEl>
                                              <p:pRg st="5" end="5"/>
                                            </p:txEl>
                                          </p:spTgt>
                                        </p:tgtEl>
                                      </p:cBhvr>
                                      <p:to x="100000" y="90000"/>
                                    </p:animScale>
                                    <p:animScale>
                                      <p:cBhvr>
                                        <p:cTn id="108" dur="166" decel="50000">
                                          <p:stCondLst>
                                            <p:cond delay="1668"/>
                                          </p:stCondLst>
                                        </p:cTn>
                                        <p:tgtEl>
                                          <p:spTgt spid="3">
                                            <p:txEl>
                                              <p:pRg st="5" end="5"/>
                                            </p:txEl>
                                          </p:spTgt>
                                        </p:tgtEl>
                                      </p:cBhvr>
                                      <p:to x="100000" y="100000"/>
                                    </p:animScale>
                                    <p:animScale>
                                      <p:cBhvr>
                                        <p:cTn id="109" dur="26">
                                          <p:stCondLst>
                                            <p:cond delay="1808"/>
                                          </p:stCondLst>
                                        </p:cTn>
                                        <p:tgtEl>
                                          <p:spTgt spid="3">
                                            <p:txEl>
                                              <p:pRg st="5" end="5"/>
                                            </p:txEl>
                                          </p:spTgt>
                                        </p:tgtEl>
                                      </p:cBhvr>
                                      <p:to x="100000" y="95000"/>
                                    </p:animScale>
                                    <p:animScale>
                                      <p:cBhvr>
                                        <p:cTn id="110"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229600" cy="1219200"/>
          </a:xfrm>
        </p:spPr>
        <p:txBody>
          <a:bodyPr numCol="1">
            <a:normAutofit fontScale="90000"/>
          </a:bodyPr>
          <a:lstStyle/>
          <a:p>
            <a:pPr algn="ctr"/>
            <a:endParaRPr dirty="0"/>
          </a:p>
          <a:p>
            <a:pPr algn="ctr"/>
            <a:r>
              <a:rPr lang="en-US" sz="5300" b="1" u="sng" dirty="0" err="1">
                <a:solidFill>
                  <a:srgbClr val="FFFF00"/>
                </a:solidFill>
              </a:rPr>
              <a:t>Aframomum</a:t>
            </a:r>
            <a:r>
              <a:rPr lang="en-US" sz="5300" b="1" dirty="0">
                <a:solidFill>
                  <a:srgbClr val="FFFF00"/>
                </a:solidFill>
              </a:rPr>
              <a:t> </a:t>
            </a:r>
            <a:r>
              <a:rPr lang="en-US" sz="5300" b="1" u="sng" dirty="0" err="1">
                <a:solidFill>
                  <a:srgbClr val="FFFF00"/>
                </a:solidFill>
              </a:rPr>
              <a:t>melegueta</a:t>
            </a:r>
            <a:r>
              <a:rPr lang="en-US" sz="5300" b="1" dirty="0"/>
              <a:t/>
            </a:r>
            <a:br>
              <a:rPr lang="en-US" sz="5300" b="1" dirty="0"/>
            </a:br>
            <a:r>
              <a:rPr lang="en-US" sz="4800" b="1" dirty="0"/>
              <a:t/>
            </a:r>
            <a:br>
              <a:rPr lang="en-US" sz="4800" b="1" dirty="0"/>
            </a:br>
            <a:endParaRPr lang="en-US" sz="4800" b="1" dirty="0">
              <a:solidFill>
                <a:schemeClr val="tx1"/>
              </a:solidFill>
              <a:latin typeface="Baskerville Old Face" pitchFamily="18" charset="0"/>
            </a:endParaRPr>
          </a:p>
        </p:txBody>
      </p:sp>
      <p:pic>
        <p:nvPicPr>
          <p:cNvPr id="7" name="Content Placeholder 3"/>
          <p:cNvPicPr>
            <a:picLocks noGrp="1"/>
          </p:cNvPicPr>
          <p:nvPr>
            <p:ph idx="1"/>
          </p:nvPr>
        </p:nvPicPr>
        <p:blipFill>
          <a:blip r:embed="rId2">
            <a:lum bright="20000"/>
          </a:blip>
          <a:stretch>
            <a:fillRect/>
          </a:stretch>
        </p:blipFill>
        <p:spPr>
          <a:xfrm>
            <a:off x="914400" y="2133600"/>
            <a:ext cx="2514600" cy="3200400"/>
          </a:xfrm>
          <a:prstGeom prst="rect">
            <a:avLst/>
          </a:prstGeom>
          <a:noFill/>
          <a:ln>
            <a:noFill/>
          </a:ln>
        </p:spPr>
      </p:pic>
      <p:sp>
        <p:nvSpPr>
          <p:cNvPr id="8" name="Rectangle 7"/>
          <p:cNvSpPr/>
          <p:nvPr/>
        </p:nvSpPr>
        <p:spPr>
          <a:xfrm>
            <a:off x="3886200" y="1681753"/>
            <a:ext cx="4648200" cy="5201424"/>
          </a:xfrm>
          <a:prstGeom prst="rect">
            <a:avLst/>
          </a:prstGeom>
        </p:spPr>
        <p:txBody>
          <a:bodyPr wrap="square" numCol="1">
            <a:spAutoFit/>
          </a:bodyPr>
          <a:lstStyle/>
          <a:p>
            <a:pPr lvl="0" fontAlgn="base">
              <a:spcBef>
                <a:spcPct val="0"/>
              </a:spcBef>
              <a:spcAft>
                <a:spcPct val="0"/>
              </a:spcAft>
              <a:tabLst>
                <a:tab pos="1619250" algn="l"/>
              </a:tabLst>
            </a:pPr>
            <a:r>
              <a:rPr lang="en-US" sz="2000" b="1" dirty="0">
                <a:solidFill>
                  <a:srgbClr val="FFFFFF"/>
                </a:solidFill>
                <a:latin typeface="Century Schoolbook" pitchFamily="18" charset="0"/>
                <a:ea typeface="Calibri" pitchFamily="34" charset="0"/>
                <a:cs typeface="Times New Roman" pitchFamily="18" charset="0"/>
              </a:rPr>
              <a:t>COMMON NAME</a:t>
            </a:r>
            <a:r>
              <a:rPr lang="en-US" sz="2400" b="1" dirty="0">
                <a:solidFill>
                  <a:srgbClr val="FFFFFF"/>
                </a:solidFill>
                <a:latin typeface="Century Schoolbook" pitchFamily="18" charset="0"/>
                <a:ea typeface="Calibri" pitchFamily="34" charset="0"/>
                <a:cs typeface="Times New Roman" pitchFamily="18" charset="0"/>
              </a:rPr>
              <a:t>: Alligator pepper</a:t>
            </a:r>
          </a:p>
          <a:p>
            <a:pPr lvl="0" algn="just" eaLnBrk="0" fontAlgn="base" hangingPunct="0">
              <a:spcBef>
                <a:spcPct val="0"/>
              </a:spcBef>
              <a:spcAft>
                <a:spcPct val="0"/>
              </a:spcAft>
              <a:tabLst>
                <a:tab pos="1619250" algn="l"/>
              </a:tabLst>
            </a:pPr>
            <a:r>
              <a:rPr lang="en-US" sz="2000" b="1" dirty="0">
                <a:solidFill>
                  <a:srgbClr val="FFFFFF"/>
                </a:solidFill>
                <a:latin typeface="Century Schoolbook" pitchFamily="18" charset="0"/>
                <a:ea typeface="Calibri" pitchFamily="34" charset="0"/>
                <a:cs typeface="Times New Roman" pitchFamily="18" charset="0"/>
              </a:rPr>
              <a:t>PART(S) USED</a:t>
            </a:r>
            <a:r>
              <a:rPr lang="en-US" sz="2400" b="1" dirty="0">
                <a:solidFill>
                  <a:srgbClr val="FFFFFF"/>
                </a:solidFill>
                <a:latin typeface="Century Schoolbook" pitchFamily="18" charset="0"/>
                <a:ea typeface="Calibri" pitchFamily="34" charset="0"/>
                <a:cs typeface="Times New Roman" pitchFamily="18" charset="0"/>
              </a:rPr>
              <a:t>: Seeds</a:t>
            </a:r>
            <a:endParaRPr lang="en-US" sz="2400" dirty="0">
              <a:latin typeface="Arial" pitchFamily="34" charset="0"/>
            </a:endParaRPr>
          </a:p>
          <a:p>
            <a:pPr lvl="0" algn="just" eaLnBrk="0" fontAlgn="base" hangingPunct="0">
              <a:spcBef>
                <a:spcPct val="0"/>
              </a:spcBef>
              <a:spcAft>
                <a:spcPct val="0"/>
              </a:spcAft>
              <a:tabLst>
                <a:tab pos="1619250" algn="l"/>
              </a:tabLst>
            </a:pPr>
            <a:r>
              <a:rPr lang="en-US" sz="2000" b="1" dirty="0">
                <a:solidFill>
                  <a:srgbClr val="FFFFFF"/>
                </a:solidFill>
                <a:latin typeface="Century Schoolbook" pitchFamily="18" charset="0"/>
                <a:ea typeface="Calibri" pitchFamily="34" charset="0"/>
                <a:cs typeface="Times New Roman" pitchFamily="18" charset="0"/>
              </a:rPr>
              <a:t>THERAPEUTIC PROPERTIES </a:t>
            </a:r>
            <a:endParaRPr lang="en-US" sz="2000" dirty="0">
              <a:latin typeface="Arial" pitchFamily="34" charset="0"/>
            </a:endParaRPr>
          </a:p>
          <a:p>
            <a:pPr lvl="0" algn="just" eaLnBrk="0" fontAlgn="base" hangingPunct="0">
              <a:spcBef>
                <a:spcPct val="0"/>
              </a:spcBef>
              <a:spcAft>
                <a:spcPct val="0"/>
              </a:spcAft>
              <a:buFontTx/>
              <a:buChar char="•"/>
              <a:tabLst>
                <a:tab pos="1619250" algn="l"/>
              </a:tabLst>
            </a:pPr>
            <a:r>
              <a:rPr lang="en-US" sz="2400" b="1" dirty="0">
                <a:solidFill>
                  <a:srgbClr val="FFFFFF"/>
                </a:solidFill>
                <a:latin typeface="Century Schoolbook" pitchFamily="18" charset="0"/>
                <a:ea typeface="Calibri" pitchFamily="34" charset="0"/>
                <a:cs typeface="Times New Roman" pitchFamily="18" charset="0"/>
              </a:rPr>
              <a:t>Ap</a:t>
            </a:r>
            <a:r>
              <a:rPr sz="2400" b="1" dirty="0">
                <a:solidFill>
                  <a:srgbClr val="FFFFFF"/>
                </a:solidFill>
                <a:latin typeface="Century Schoolbook"/>
              </a:rPr>
              <a:t>hrodisiac      </a:t>
            </a:r>
            <a:endParaRPr lang="en-US" sz="2400" dirty="0">
              <a:latin typeface="Arial" pitchFamily="34" charset="0"/>
            </a:endParaRPr>
          </a:p>
          <a:p>
            <a:pPr lvl="0" algn="just" eaLnBrk="0" fontAlgn="base" hangingPunct="0">
              <a:spcBef>
                <a:spcPct val="0"/>
              </a:spcBef>
              <a:spcAft>
                <a:spcPct val="0"/>
              </a:spcAft>
              <a:buFontTx/>
              <a:buChar char="•"/>
              <a:tabLst>
                <a:tab pos="1619250" algn="l"/>
              </a:tabLst>
            </a:pPr>
            <a:r>
              <a:rPr lang="en-US" sz="2400" b="1" dirty="0">
                <a:solidFill>
                  <a:srgbClr val="FFFFFF"/>
                </a:solidFill>
                <a:latin typeface="Century Schoolbook" pitchFamily="18" charset="0"/>
                <a:ea typeface="Calibri" pitchFamily="34" charset="0"/>
                <a:cs typeface="Times New Roman" pitchFamily="18" charset="0"/>
              </a:rPr>
              <a:t>Galactagogue </a:t>
            </a:r>
            <a:endParaRPr lang="en-US" sz="2400" dirty="0">
              <a:latin typeface="Arial" pitchFamily="34" charset="0"/>
            </a:endParaRPr>
          </a:p>
          <a:p>
            <a:pPr lvl="0" algn="just" eaLnBrk="0" fontAlgn="base" hangingPunct="0">
              <a:spcBef>
                <a:spcPct val="0"/>
              </a:spcBef>
              <a:spcAft>
                <a:spcPct val="0"/>
              </a:spcAft>
              <a:buFontTx/>
              <a:buChar char="•"/>
              <a:tabLst>
                <a:tab pos="1619250" algn="l"/>
              </a:tabLst>
            </a:pPr>
            <a:r>
              <a:rPr lang="en-US" sz="2400" b="1" dirty="0">
                <a:solidFill>
                  <a:srgbClr val="FFFFFF"/>
                </a:solidFill>
                <a:latin typeface="Century Schoolbook" pitchFamily="18" charset="0"/>
                <a:ea typeface="Calibri" pitchFamily="34" charset="0"/>
                <a:cs typeface="Times New Roman" pitchFamily="18" charset="0"/>
              </a:rPr>
              <a:t>Anthelmintic</a:t>
            </a:r>
            <a:endParaRPr lang="en-US" sz="2400" dirty="0">
              <a:latin typeface="Arial" pitchFamily="34" charset="0"/>
            </a:endParaRPr>
          </a:p>
          <a:p>
            <a:pPr lvl="0" algn="just" eaLnBrk="0" fontAlgn="base" hangingPunct="0">
              <a:spcBef>
                <a:spcPct val="0"/>
              </a:spcBef>
              <a:spcAft>
                <a:spcPct val="0"/>
              </a:spcAft>
              <a:buFontTx/>
              <a:buChar char="•"/>
              <a:tabLst>
                <a:tab pos="1619250" algn="l"/>
              </a:tabLst>
            </a:pPr>
            <a:r>
              <a:rPr lang="en-US" sz="2400" b="1" dirty="0">
                <a:solidFill>
                  <a:srgbClr val="FFFFFF"/>
                </a:solidFill>
                <a:latin typeface="Century Schoolbook" pitchFamily="18" charset="0"/>
                <a:ea typeface="Calibri" pitchFamily="34" charset="0"/>
                <a:cs typeface="Times New Roman" pitchFamily="18" charset="0"/>
              </a:rPr>
              <a:t>Analgesic </a:t>
            </a:r>
            <a:endParaRPr lang="en-US" sz="2400" dirty="0">
              <a:latin typeface="Arial" pitchFamily="34" charset="0"/>
            </a:endParaRPr>
          </a:p>
          <a:p>
            <a:pPr lvl="0" algn="just" eaLnBrk="0" fontAlgn="base" hangingPunct="0">
              <a:spcBef>
                <a:spcPct val="0"/>
              </a:spcBef>
              <a:spcAft>
                <a:spcPct val="0"/>
              </a:spcAft>
              <a:buFontTx/>
              <a:buChar char="•"/>
              <a:tabLst>
                <a:tab pos="1619250" algn="l"/>
              </a:tabLst>
            </a:pPr>
            <a:r>
              <a:rPr lang="en-US" sz="2400" b="1" dirty="0">
                <a:solidFill>
                  <a:srgbClr val="FFFFFF"/>
                </a:solidFill>
                <a:latin typeface="Century Schoolbook" pitchFamily="18" charset="0"/>
                <a:ea typeface="Calibri" pitchFamily="34" charset="0"/>
                <a:cs typeface="Times New Roman" pitchFamily="18" charset="0"/>
              </a:rPr>
              <a:t>Stimulant</a:t>
            </a:r>
            <a:endParaRPr lang="en-US" sz="2400" dirty="0">
              <a:latin typeface="Arial" pitchFamily="34" charset="0"/>
            </a:endParaRPr>
          </a:p>
          <a:p>
            <a:pPr lvl="0" algn="just" eaLnBrk="0" fontAlgn="base" hangingPunct="0">
              <a:spcBef>
                <a:spcPct val="0"/>
              </a:spcBef>
              <a:spcAft>
                <a:spcPct val="0"/>
              </a:spcAft>
              <a:buFontTx/>
              <a:buChar char="•"/>
              <a:tabLst>
                <a:tab pos="1619250" algn="l"/>
              </a:tabLst>
            </a:pPr>
            <a:r>
              <a:rPr lang="en-US" sz="2400" b="1" dirty="0">
                <a:solidFill>
                  <a:srgbClr val="FFFFFF"/>
                </a:solidFill>
                <a:latin typeface="Century Schoolbook" pitchFamily="18" charset="0"/>
                <a:ea typeface="Calibri" pitchFamily="34" charset="0"/>
                <a:cs typeface="Times New Roman" pitchFamily="18" charset="0"/>
              </a:rPr>
              <a:t>Carminative </a:t>
            </a:r>
            <a:endParaRPr lang="en-US" sz="2400" dirty="0">
              <a:latin typeface="Arial" pitchFamily="34" charset="0"/>
            </a:endParaRPr>
          </a:p>
          <a:p>
            <a:pPr lvl="0" algn="just" eaLnBrk="0" fontAlgn="base" hangingPunct="0">
              <a:spcBef>
                <a:spcPct val="0"/>
              </a:spcBef>
              <a:spcAft>
                <a:spcPct val="0"/>
              </a:spcAft>
              <a:buFontTx/>
              <a:buChar char="•"/>
              <a:tabLst>
                <a:tab pos="1619250" algn="l"/>
              </a:tabLst>
            </a:pPr>
            <a:r>
              <a:rPr lang="en-US" sz="2400" b="1" dirty="0">
                <a:solidFill>
                  <a:srgbClr val="FFFFFF"/>
                </a:solidFill>
                <a:latin typeface="Century Schoolbook" pitchFamily="18" charset="0"/>
                <a:ea typeface="Calibri" pitchFamily="34" charset="0"/>
                <a:cs typeface="Times New Roman" pitchFamily="18" charset="0"/>
              </a:rPr>
              <a:t>Antimicrobial </a:t>
            </a:r>
            <a:endParaRPr lang="en-US" sz="2400" dirty="0">
              <a:latin typeface="Arial" pitchFamily="34" charset="0"/>
            </a:endParaRPr>
          </a:p>
          <a:p>
            <a:pPr lvl="0" algn="just" eaLnBrk="0" fontAlgn="base" hangingPunct="0">
              <a:spcBef>
                <a:spcPct val="0"/>
              </a:spcBef>
              <a:spcAft>
                <a:spcPct val="0"/>
              </a:spcAft>
              <a:buFontTx/>
              <a:buChar char="•"/>
              <a:tabLst>
                <a:tab pos="1619250" algn="l"/>
              </a:tabLst>
            </a:pPr>
            <a:r>
              <a:rPr lang="en-US" sz="2400" b="1" dirty="0">
                <a:solidFill>
                  <a:srgbClr val="FFFFFF"/>
                </a:solidFill>
                <a:latin typeface="Century Schoolbook" pitchFamily="18" charset="0"/>
                <a:ea typeface="Calibri" pitchFamily="34" charset="0"/>
                <a:cs typeface="Times New Roman" pitchFamily="18" charset="0"/>
              </a:rPr>
              <a:t>Impotency </a:t>
            </a:r>
            <a:endParaRPr lang="en-US" sz="2400" dirty="0">
              <a:latin typeface="Arial" pitchFamily="34" charset="0"/>
            </a:endParaRPr>
          </a:p>
          <a:p>
            <a:pPr lvl="0" algn="just" eaLnBrk="0" fontAlgn="base" hangingPunct="0">
              <a:spcBef>
                <a:spcPct val="0"/>
              </a:spcBef>
              <a:spcAft>
                <a:spcPct val="0"/>
              </a:spcAft>
              <a:buFontTx/>
              <a:buChar char="•"/>
              <a:tabLst>
                <a:tab pos="1619250" algn="l"/>
              </a:tabLst>
            </a:pPr>
            <a:r>
              <a:rPr lang="en-US" sz="2400" b="1" dirty="0">
                <a:solidFill>
                  <a:srgbClr val="FFFFFF"/>
                </a:solidFill>
                <a:latin typeface="Century Schoolbook" pitchFamily="18" charset="0"/>
                <a:ea typeface="Calibri" pitchFamily="34" charset="0"/>
                <a:cs typeface="Times New Roman" pitchFamily="18" charset="0"/>
              </a:rPr>
              <a:t>Dysmenorrhea</a:t>
            </a:r>
            <a:endParaRPr lang="en-US" sz="2400" dirty="0">
              <a:latin typeface="Arial" pitchFamily="34" charset="0"/>
            </a:endParaRPr>
          </a:p>
          <a:p>
            <a:pPr lvl="0" algn="just" eaLnBrk="0" fontAlgn="base" hangingPunct="0">
              <a:spcBef>
                <a:spcPct val="0"/>
              </a:spcBef>
              <a:spcAft>
                <a:spcPct val="0"/>
              </a:spcAft>
              <a:buFontTx/>
              <a:buChar char="•"/>
              <a:tabLst>
                <a:tab pos="1619250" algn="l"/>
              </a:tabLst>
            </a:pPr>
            <a:r>
              <a:rPr lang="en-US" sz="2400" b="1" dirty="0">
                <a:solidFill>
                  <a:srgbClr val="FFFFFF"/>
                </a:solidFill>
                <a:latin typeface="Century Schoolbook" pitchFamily="18" charset="0"/>
                <a:ea typeface="Calibri" pitchFamily="34" charset="0"/>
                <a:cs typeface="Times New Roman" pitchFamily="18" charset="0"/>
              </a:rPr>
              <a:t>Colds</a:t>
            </a:r>
            <a:endParaRPr lang="en-US" sz="2400" dirty="0">
              <a:latin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Scale>
                                      <p:cBhvr>
                                        <p:cTn id="8"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9" dur="1000" decel="50000" fill="hold">
                                          <p:stCondLst>
                                            <p:cond delay="0"/>
                                          </p:stCondLst>
                                        </p:cTn>
                                        <p:tgtEl>
                                          <p:spTgt spid="7"/>
                                        </p:tgtEl>
                                        <p:attrNameLst>
                                          <p:attrName>ppt_x</p:attrName>
                                          <p:attrName>ppt_y</p:attrName>
                                        </p:attrNameLst>
                                      </p:cBhvr>
                                    </p:animMotion>
                                  </p:childTnLst>
                                </p:cTn>
                              </p:par>
                            </p:childTnLst>
                          </p:cTn>
                        </p:par>
                      </p:childTnLst>
                    </p:cTn>
                  </p:par>
                  <p:par>
                    <p:cTn id="10" fill="hold">
                      <p:stCondLst>
                        <p:cond delay="indefinite"/>
                      </p:stCondLst>
                      <p:childTnLst>
                        <p:par>
                          <p:cTn id="11" fill="hold">
                            <p:stCondLst>
                              <p:cond delay="0"/>
                            </p:stCondLst>
                            <p:childTnLst>
                              <p:par>
                                <p:cTn id="12" presetID="7"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0" fill="hold"/>
                                        <p:tgtEl>
                                          <p:spTgt spid="8"/>
                                        </p:tgtEl>
                                        <p:attrNameLst>
                                          <p:attrName>ppt_x</p:attrName>
                                        </p:attrNameLst>
                                      </p:cBhvr>
                                      <p:tavLst>
                                        <p:tav tm="0">
                                          <p:val>
                                            <p:strVal val="#ppt_x"/>
                                          </p:val>
                                        </p:tav>
                                        <p:tav tm="100000">
                                          <p:val>
                                            <p:strVal val="#ppt_x"/>
                                          </p:val>
                                        </p:tav>
                                      </p:tavLst>
                                    </p:anim>
                                    <p:anim calcmode="lin" valueType="num">
                                      <p:cBhvr additive="base">
                                        <p:cTn id="15" dur="5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914400"/>
            <a:ext cx="8610600" cy="1277112"/>
          </a:xfrm>
        </p:spPr>
        <p:txBody>
          <a:bodyPr numCol="1">
            <a:normAutofit fontScale="90000"/>
          </a:bodyPr>
          <a:lstStyle/>
          <a:p>
            <a:pPr lvl="0" algn="ctr"/>
            <a:r>
              <a:rPr lang="en-US" sz="5400" b="1" dirty="0">
                <a:solidFill>
                  <a:srgbClr val="FFC000"/>
                </a:solidFill>
                <a:latin typeface="Arial" pitchFamily="34" charset="0"/>
              </a:rPr>
              <a:t>Herbal Medicine</a:t>
            </a:r>
            <a:br>
              <a:rPr lang="en-US" sz="5400" b="1" dirty="0">
                <a:solidFill>
                  <a:srgbClr val="FFC000"/>
                </a:solidFill>
                <a:latin typeface="Arial" pitchFamily="34" charset="0"/>
              </a:rPr>
            </a:br>
            <a:endParaRPr lang="en-US" b="1" dirty="0">
              <a:solidFill>
                <a:srgbClr val="FFC000"/>
              </a:solidFill>
            </a:endParaRPr>
          </a:p>
        </p:txBody>
      </p:sp>
      <p:sp>
        <p:nvSpPr>
          <p:cNvPr id="3" name="Content Placeholder 2"/>
          <p:cNvSpPr>
            <a:spLocks noGrp="1"/>
          </p:cNvSpPr>
          <p:nvPr>
            <p:ph idx="1"/>
          </p:nvPr>
        </p:nvSpPr>
        <p:spPr>
          <a:xfrm>
            <a:off x="980100" y="2052925"/>
            <a:ext cx="7249500" cy="4271675"/>
          </a:xfrm>
        </p:spPr>
        <p:txBody>
          <a:bodyPr numCol="1">
            <a:normAutofit fontScale="92500" lnSpcReduction="20000"/>
          </a:bodyPr>
          <a:lstStyle/>
          <a:p>
            <a:pPr>
              <a:buNone/>
            </a:pPr>
            <a:r>
              <a:rPr lang="en-US" sz="3600" dirty="0"/>
              <a:t>  The World Health Organization defines herbal medicines as “finished, labeled medicinal products that contain as active ingredients aerial (above ground) or underground parts of plants, or other plant material or combination thereof, whether in crude state or as plant preparations” (WHO, 1991)</a:t>
            </a:r>
          </a:p>
          <a:p>
            <a:pPr>
              <a:buNone/>
            </a:pPr>
            <a:endParaRPr lang="en-US" sz="3600" b="1"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800" decel="100000"/>
                                        <p:tgtEl>
                                          <p:spTgt spid="3">
                                            <p:txEl>
                                              <p:pRg st="0" end="0"/>
                                            </p:txEl>
                                          </p:spTgt>
                                        </p:tgtEl>
                                      </p:cBhvr>
                                    </p:animEffect>
                                    <p:anim calcmode="lin" valueType="num">
                                      <p:cBhvr>
                                        <p:cTn id="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447800"/>
          </a:xfrm>
        </p:spPr>
        <p:txBody>
          <a:bodyPr numCol="1">
            <a:normAutofit fontScale="90000"/>
          </a:bodyPr>
          <a:lstStyle/>
          <a:p>
            <a:pPr algn="ctr"/>
            <a:r>
              <a:rPr lang="en-US" sz="4400" b="1" u="sng" dirty="0"/>
              <a:t/>
            </a:r>
            <a:br>
              <a:rPr lang="en-US" sz="4400" b="1" u="sng" dirty="0"/>
            </a:br>
            <a:r>
              <a:rPr lang="en-US" sz="5300" dirty="0"/>
              <a:t/>
            </a:r>
            <a:br>
              <a:rPr lang="en-US" sz="5300" dirty="0"/>
            </a:br>
            <a:r>
              <a:rPr lang="en-US" sz="4800" dirty="0"/>
              <a:t/>
            </a:r>
            <a:br>
              <a:rPr lang="en-US" sz="4800" dirty="0"/>
            </a:br>
            <a:endParaRPr lang="en-US" sz="4800" dirty="0">
              <a:solidFill>
                <a:schemeClr val="tx1"/>
              </a:solidFill>
              <a:latin typeface="Baskerville Old Face" pitchFamily="18" charset="0"/>
            </a:endParaRPr>
          </a:p>
        </p:txBody>
      </p:sp>
      <p:sp>
        <p:nvSpPr>
          <p:cNvPr id="10" name="Content Placeholder 9"/>
          <p:cNvSpPr>
            <a:spLocks noGrp="1"/>
          </p:cNvSpPr>
          <p:nvPr>
            <p:ph idx="1"/>
          </p:nvPr>
        </p:nvSpPr>
        <p:spPr>
          <a:xfrm>
            <a:off x="3276600" y="1364397"/>
            <a:ext cx="5410200" cy="5257800"/>
          </a:xfrm>
        </p:spPr>
        <p:txBody>
          <a:bodyPr numCol="1">
            <a:normAutofit fontScale="47500" lnSpcReduction="20000"/>
          </a:bodyPr>
          <a:lstStyle/>
          <a:p>
            <a:pPr lvl="0">
              <a:buNone/>
            </a:pPr>
            <a:endParaRPr lang="en-US" sz="3800" b="1" dirty="0"/>
          </a:p>
          <a:p>
            <a:pPr lvl="0">
              <a:buNone/>
            </a:pPr>
            <a:r>
              <a:rPr lang="en-US" sz="3800" b="1" dirty="0">
                <a:solidFill>
                  <a:srgbClr val="FFFFFF"/>
                </a:solidFill>
              </a:rPr>
              <a:t>COMMON NAME</a:t>
            </a:r>
            <a:r>
              <a:rPr lang="en-US" sz="4200" b="1" dirty="0">
                <a:solidFill>
                  <a:srgbClr val="FFFFFF"/>
                </a:solidFill>
              </a:rPr>
              <a:t>: Resurrection plant</a:t>
            </a:r>
            <a:endParaRPr lang="en-US" sz="4200" dirty="0"/>
          </a:p>
          <a:p>
            <a:pPr lvl="0">
              <a:buNone/>
            </a:pPr>
            <a:r>
              <a:rPr lang="en-US" sz="3600" b="1" dirty="0">
                <a:solidFill>
                  <a:srgbClr val="FFFFFF"/>
                </a:solidFill>
              </a:rPr>
              <a:t>PART(S) USED</a:t>
            </a:r>
            <a:r>
              <a:rPr lang="en-US" sz="4200" b="1" dirty="0">
                <a:solidFill>
                  <a:srgbClr val="FFFFFF"/>
                </a:solidFill>
              </a:rPr>
              <a:t>: Leaves</a:t>
            </a:r>
            <a:endParaRPr lang="en-US" sz="4200" dirty="0"/>
          </a:p>
          <a:p>
            <a:pPr>
              <a:buNone/>
            </a:pPr>
            <a:r>
              <a:rPr lang="en-US" sz="3600" b="1" dirty="0">
                <a:solidFill>
                  <a:srgbClr val="FFFFFF"/>
                </a:solidFill>
              </a:rPr>
              <a:t>THERAPEUTIC PROPERTIES</a:t>
            </a:r>
            <a:endParaRPr lang="en-US" sz="3600" dirty="0"/>
          </a:p>
          <a:p>
            <a:pPr lvl="0"/>
            <a:r>
              <a:rPr lang="en-US" sz="4200" b="1" dirty="0">
                <a:solidFill>
                  <a:srgbClr val="FFFFFF"/>
                </a:solidFill>
              </a:rPr>
              <a:t>Antihistamine</a:t>
            </a:r>
            <a:endParaRPr lang="en-US" sz="4200" dirty="0"/>
          </a:p>
          <a:p>
            <a:pPr lvl="0"/>
            <a:r>
              <a:rPr lang="en-US" sz="4200" b="1" dirty="0">
                <a:solidFill>
                  <a:srgbClr val="FFFFFF"/>
                </a:solidFill>
              </a:rPr>
              <a:t>Anti allergic</a:t>
            </a:r>
            <a:endParaRPr lang="en-US" sz="4200" dirty="0"/>
          </a:p>
          <a:p>
            <a:pPr lvl="0"/>
            <a:r>
              <a:rPr lang="en-US" sz="4200" b="1" dirty="0">
                <a:solidFill>
                  <a:srgbClr val="FFFFFF"/>
                </a:solidFill>
              </a:rPr>
              <a:t>Cough and upper respiratory infections</a:t>
            </a:r>
            <a:endParaRPr lang="en-US" sz="4200" dirty="0"/>
          </a:p>
          <a:p>
            <a:pPr lvl="0"/>
            <a:r>
              <a:rPr lang="en-US" sz="4200" b="1" dirty="0">
                <a:solidFill>
                  <a:srgbClr val="FFFFFF"/>
                </a:solidFill>
              </a:rPr>
              <a:t>Juice for earache (ear drop)</a:t>
            </a:r>
            <a:endParaRPr lang="en-US" sz="4200" dirty="0"/>
          </a:p>
          <a:p>
            <a:pPr lvl="0"/>
            <a:r>
              <a:rPr lang="en-US" sz="4200" b="1" dirty="0" err="1">
                <a:solidFill>
                  <a:srgbClr val="FFFFFF"/>
                </a:solidFill>
              </a:rPr>
              <a:t>Immunomodulator</a:t>
            </a:r>
            <a:endParaRPr lang="en-US" sz="4200" dirty="0"/>
          </a:p>
          <a:p>
            <a:pPr lvl="0"/>
            <a:r>
              <a:rPr lang="en-US" sz="4200" b="1" dirty="0">
                <a:solidFill>
                  <a:srgbClr val="FFFFFF"/>
                </a:solidFill>
              </a:rPr>
              <a:t>Antispasmodic </a:t>
            </a:r>
            <a:endParaRPr lang="en-US" sz="4200" dirty="0"/>
          </a:p>
          <a:p>
            <a:pPr lvl="0"/>
            <a:r>
              <a:rPr lang="en-US" sz="4200" b="1" dirty="0">
                <a:solidFill>
                  <a:srgbClr val="FFFFFF"/>
                </a:solidFill>
              </a:rPr>
              <a:t>Antibacterial, Antiviral and Antifungal</a:t>
            </a:r>
            <a:endParaRPr lang="en-US" sz="4200" dirty="0"/>
          </a:p>
          <a:p>
            <a:pPr lvl="0"/>
            <a:r>
              <a:rPr lang="en-US" sz="4200" b="1" dirty="0">
                <a:solidFill>
                  <a:srgbClr val="FFFFFF"/>
                </a:solidFill>
              </a:rPr>
              <a:t>Lowers blood cholesterol</a:t>
            </a:r>
            <a:endParaRPr lang="en-US" sz="4200" dirty="0"/>
          </a:p>
          <a:p>
            <a:pPr lvl="0"/>
            <a:r>
              <a:rPr lang="en-US" sz="4200" b="1" dirty="0"/>
              <a:t>Mildly sedative</a:t>
            </a:r>
            <a:endParaRPr lang="en-US" sz="4200" dirty="0"/>
          </a:p>
          <a:p>
            <a:endParaRPr lang="en-US" dirty="0"/>
          </a:p>
        </p:txBody>
      </p:sp>
      <p:sp>
        <p:nvSpPr>
          <p:cNvPr id="33793" name="Rectangle 1"/>
          <p:cNvSpPr>
            <a:spLocks noChangeArrowheads="1"/>
          </p:cNvSpPr>
          <p:nvPr/>
        </p:nvSpPr>
        <p:spPr>
          <a:xfrm>
            <a:off x="0" y="533400"/>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619250" algn="l"/>
              </a:tabLst>
            </a:pPr>
            <a:r>
              <a:rPr kumimoji="0" lang="en-US" sz="4800" b="1" i="0" u="sng" strike="noStrike" cap="none" normalizeH="0" baseline="0" dirty="0" err="1">
                <a:ln>
                  <a:noFill/>
                </a:ln>
                <a:solidFill>
                  <a:srgbClr val="FFFF00"/>
                </a:solidFill>
                <a:effectLst/>
                <a:latin typeface="+mj-lt"/>
                <a:ea typeface="Calibri" pitchFamily="34" charset="0"/>
                <a:cs typeface="Arial" pitchFamily="34" charset="0"/>
              </a:rPr>
              <a:t>Bryophllum</a:t>
            </a:r>
            <a:r>
              <a:rPr kumimoji="0" lang="en-US" sz="4800" b="1" i="0" u="none" strike="noStrike" cap="none" normalizeH="0" baseline="0" dirty="0">
                <a:ln>
                  <a:noFill/>
                </a:ln>
                <a:solidFill>
                  <a:srgbClr val="FFFF00"/>
                </a:solidFill>
                <a:effectLst/>
                <a:latin typeface="+mj-lt"/>
                <a:ea typeface="Calibri" pitchFamily="34" charset="0"/>
                <a:cs typeface="Arial" pitchFamily="34" charset="0"/>
              </a:rPr>
              <a:t> </a:t>
            </a:r>
            <a:r>
              <a:rPr lang="en-US" sz="4800" b="1" u="sng" dirty="0" err="1">
                <a:solidFill>
                  <a:srgbClr val="FFFF00"/>
                </a:solidFill>
                <a:latin typeface="+mj-lt"/>
                <a:ea typeface="Calibri" pitchFamily="34" charset="0"/>
                <a:cs typeface="Arial" pitchFamily="34" charset="0"/>
              </a:rPr>
              <a:t>p</a:t>
            </a:r>
            <a:r>
              <a:rPr kumimoji="0" lang="en-US" sz="4800" b="1" i="0" u="sng" strike="noStrike" cap="none" normalizeH="0" baseline="0" dirty="0" err="1">
                <a:ln>
                  <a:noFill/>
                </a:ln>
                <a:solidFill>
                  <a:srgbClr val="FFFF00"/>
                </a:solidFill>
                <a:effectLst/>
                <a:latin typeface="+mj-lt"/>
                <a:ea typeface="Calibri" pitchFamily="34" charset="0"/>
                <a:cs typeface="Arial" pitchFamily="34" charset="0"/>
              </a:rPr>
              <a:t>inatum</a:t>
            </a:r>
            <a:endParaRPr kumimoji="0" lang="en-US" sz="4800" b="1" i="0" u="none" strike="noStrike" cap="none" normalizeH="0" baseline="0" dirty="0">
              <a:ln>
                <a:noFill/>
              </a:ln>
              <a:solidFill>
                <a:srgbClr val="C00000"/>
              </a:solidFill>
              <a:effectLst/>
              <a:latin typeface="+mj-lt"/>
              <a:cs typeface="Arial" pitchFamily="34" charset="0"/>
            </a:endParaRPr>
          </a:p>
        </p:txBody>
      </p:sp>
      <p:pic>
        <p:nvPicPr>
          <p:cNvPr id="11" name="Picture 10"/>
          <p:cNvPicPr/>
          <p:nvPr/>
        </p:nvPicPr>
        <p:blipFill>
          <a:blip r:embed="rId2"/>
          <a:stretch>
            <a:fillRect/>
          </a:stretch>
        </p:blipFill>
        <p:spPr>
          <a:xfrm>
            <a:off x="762000" y="2819400"/>
            <a:ext cx="2133600" cy="2057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0" fill="hold"/>
                                        <p:tgtEl>
                                          <p:spTgt spid="11"/>
                                        </p:tgtEl>
                                        <p:attrNameLst>
                                          <p:attrName>ppt_x</p:attrName>
                                        </p:attrNameLst>
                                      </p:cBhvr>
                                      <p:tavLst>
                                        <p:tav tm="0">
                                          <p:val>
                                            <p:strVal val="#ppt_x"/>
                                          </p:val>
                                        </p:tav>
                                        <p:tav tm="100000">
                                          <p:val>
                                            <p:strVal val="#ppt_x"/>
                                          </p:val>
                                        </p:tav>
                                      </p:tavLst>
                                    </p:anim>
                                    <p:anim calcmode="lin" valueType="num">
                                      <p:cBhvr additive="base">
                                        <p:cTn id="8" dur="5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7" presetClass="entr" presetSubtype="0" fill="hold" grpId="0" nodeType="click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Effect transition="in" filter="fade">
                                      <p:cBhvr>
                                        <p:cTn id="13" dur="1000"/>
                                        <p:tgtEl>
                                          <p:spTgt spid="10">
                                            <p:txEl>
                                              <p:pRg st="1" end="1"/>
                                            </p:txEl>
                                          </p:spTgt>
                                        </p:tgtEl>
                                      </p:cBhvr>
                                    </p:animEffect>
                                    <p:anim calcmode="lin" valueType="num">
                                      <p:cBhvr>
                                        <p:cTn id="14"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0">
                                            <p:txEl>
                                              <p:pRg st="1" end="1"/>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0">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animEffect transition="in" filter="fade">
                                      <p:cBhvr>
                                        <p:cTn id="21" dur="1000"/>
                                        <p:tgtEl>
                                          <p:spTgt spid="10">
                                            <p:txEl>
                                              <p:pRg st="2" end="2"/>
                                            </p:txEl>
                                          </p:spTgt>
                                        </p:tgtEl>
                                      </p:cBhvr>
                                    </p:animEffect>
                                    <p:anim calcmode="lin" valueType="num">
                                      <p:cBhvr>
                                        <p:cTn id="22"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10">
                                            <p:txEl>
                                              <p:pRg st="2" end="2"/>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0">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grpId="0" nodeType="clickEffect">
                                  <p:stCondLst>
                                    <p:cond delay="0"/>
                                  </p:stCondLst>
                                  <p:childTnLst>
                                    <p:set>
                                      <p:cBhvr>
                                        <p:cTn id="28" dur="1" fill="hold">
                                          <p:stCondLst>
                                            <p:cond delay="0"/>
                                          </p:stCondLst>
                                        </p:cTn>
                                        <p:tgtEl>
                                          <p:spTgt spid="10">
                                            <p:txEl>
                                              <p:pRg st="3" end="3"/>
                                            </p:txEl>
                                          </p:spTgt>
                                        </p:tgtEl>
                                        <p:attrNameLst>
                                          <p:attrName>style.visibility</p:attrName>
                                        </p:attrNameLst>
                                      </p:cBhvr>
                                      <p:to>
                                        <p:strVal val="visible"/>
                                      </p:to>
                                    </p:set>
                                    <p:animEffect transition="in" filter="fade">
                                      <p:cBhvr>
                                        <p:cTn id="29" dur="1000"/>
                                        <p:tgtEl>
                                          <p:spTgt spid="10">
                                            <p:txEl>
                                              <p:pRg st="3" end="3"/>
                                            </p:txEl>
                                          </p:spTgt>
                                        </p:tgtEl>
                                      </p:cBhvr>
                                    </p:animEffect>
                                    <p:anim calcmode="lin" valueType="num">
                                      <p:cBhvr>
                                        <p:cTn id="30"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31" dur="900" decel="100000" fill="hold"/>
                                        <p:tgtEl>
                                          <p:spTgt spid="10">
                                            <p:txEl>
                                              <p:pRg st="3" end="3"/>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10">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7" presetClass="entr" presetSubtype="0" fill="hold" grpId="0" nodeType="clickEffect">
                                  <p:stCondLst>
                                    <p:cond delay="0"/>
                                  </p:stCondLst>
                                  <p:childTnLst>
                                    <p:set>
                                      <p:cBhvr>
                                        <p:cTn id="36" dur="1" fill="hold">
                                          <p:stCondLst>
                                            <p:cond delay="0"/>
                                          </p:stCondLst>
                                        </p:cTn>
                                        <p:tgtEl>
                                          <p:spTgt spid="10">
                                            <p:txEl>
                                              <p:pRg st="4" end="4"/>
                                            </p:txEl>
                                          </p:spTgt>
                                        </p:tgtEl>
                                        <p:attrNameLst>
                                          <p:attrName>style.visibility</p:attrName>
                                        </p:attrNameLst>
                                      </p:cBhvr>
                                      <p:to>
                                        <p:strVal val="visible"/>
                                      </p:to>
                                    </p:set>
                                    <p:animEffect transition="in" filter="fade">
                                      <p:cBhvr>
                                        <p:cTn id="37" dur="1000"/>
                                        <p:tgtEl>
                                          <p:spTgt spid="10">
                                            <p:txEl>
                                              <p:pRg st="4" end="4"/>
                                            </p:txEl>
                                          </p:spTgt>
                                        </p:tgtEl>
                                      </p:cBhvr>
                                    </p:animEffect>
                                    <p:anim calcmode="lin" valueType="num">
                                      <p:cBhvr>
                                        <p:cTn id="38"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10">
                                            <p:txEl>
                                              <p:pRg st="4" end="4"/>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0">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grpId="0" nodeType="clickEffect">
                                  <p:stCondLst>
                                    <p:cond delay="0"/>
                                  </p:stCondLst>
                                  <p:childTnLst>
                                    <p:set>
                                      <p:cBhvr>
                                        <p:cTn id="44" dur="1" fill="hold">
                                          <p:stCondLst>
                                            <p:cond delay="0"/>
                                          </p:stCondLst>
                                        </p:cTn>
                                        <p:tgtEl>
                                          <p:spTgt spid="10">
                                            <p:txEl>
                                              <p:pRg st="5" end="5"/>
                                            </p:txEl>
                                          </p:spTgt>
                                        </p:tgtEl>
                                        <p:attrNameLst>
                                          <p:attrName>style.visibility</p:attrName>
                                        </p:attrNameLst>
                                      </p:cBhvr>
                                      <p:to>
                                        <p:strVal val="visible"/>
                                      </p:to>
                                    </p:set>
                                    <p:animEffect transition="in" filter="fade">
                                      <p:cBhvr>
                                        <p:cTn id="45" dur="1000"/>
                                        <p:tgtEl>
                                          <p:spTgt spid="10">
                                            <p:txEl>
                                              <p:pRg st="5" end="5"/>
                                            </p:txEl>
                                          </p:spTgt>
                                        </p:tgtEl>
                                      </p:cBhvr>
                                    </p:animEffect>
                                    <p:anim calcmode="lin" valueType="num">
                                      <p:cBhvr>
                                        <p:cTn id="46"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47" dur="900" decel="100000" fill="hold"/>
                                        <p:tgtEl>
                                          <p:spTgt spid="10">
                                            <p:txEl>
                                              <p:pRg st="5" end="5"/>
                                            </p:txEl>
                                          </p:spTgt>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10">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7" presetClass="entr" presetSubtype="0" fill="hold" grpId="0" nodeType="clickEffect">
                                  <p:stCondLst>
                                    <p:cond delay="0"/>
                                  </p:stCondLst>
                                  <p:childTnLst>
                                    <p:set>
                                      <p:cBhvr>
                                        <p:cTn id="52" dur="1" fill="hold">
                                          <p:stCondLst>
                                            <p:cond delay="0"/>
                                          </p:stCondLst>
                                        </p:cTn>
                                        <p:tgtEl>
                                          <p:spTgt spid="10">
                                            <p:txEl>
                                              <p:pRg st="6" end="6"/>
                                            </p:txEl>
                                          </p:spTgt>
                                        </p:tgtEl>
                                        <p:attrNameLst>
                                          <p:attrName>style.visibility</p:attrName>
                                        </p:attrNameLst>
                                      </p:cBhvr>
                                      <p:to>
                                        <p:strVal val="visible"/>
                                      </p:to>
                                    </p:set>
                                    <p:animEffect transition="in" filter="fade">
                                      <p:cBhvr>
                                        <p:cTn id="53" dur="1000"/>
                                        <p:tgtEl>
                                          <p:spTgt spid="10">
                                            <p:txEl>
                                              <p:pRg st="6" end="6"/>
                                            </p:txEl>
                                          </p:spTgt>
                                        </p:tgtEl>
                                      </p:cBhvr>
                                    </p:animEffect>
                                    <p:anim calcmode="lin" valueType="num">
                                      <p:cBhvr>
                                        <p:cTn id="54" dur="1000" fill="hold"/>
                                        <p:tgtEl>
                                          <p:spTgt spid="10">
                                            <p:txEl>
                                              <p:pRg st="6" end="6"/>
                                            </p:txEl>
                                          </p:spTgt>
                                        </p:tgtEl>
                                        <p:attrNameLst>
                                          <p:attrName>ppt_x</p:attrName>
                                        </p:attrNameLst>
                                      </p:cBhvr>
                                      <p:tavLst>
                                        <p:tav tm="0">
                                          <p:val>
                                            <p:strVal val="#ppt_x"/>
                                          </p:val>
                                        </p:tav>
                                        <p:tav tm="100000">
                                          <p:val>
                                            <p:strVal val="#ppt_x"/>
                                          </p:val>
                                        </p:tav>
                                      </p:tavLst>
                                    </p:anim>
                                    <p:anim calcmode="lin" valueType="num">
                                      <p:cBhvr>
                                        <p:cTn id="55" dur="900" decel="100000" fill="hold"/>
                                        <p:tgtEl>
                                          <p:spTgt spid="10">
                                            <p:txEl>
                                              <p:pRg st="6" end="6"/>
                                            </p:txEl>
                                          </p:spTgt>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0">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37" presetClass="entr" presetSubtype="0" fill="hold" grpId="0" nodeType="clickEffect">
                                  <p:stCondLst>
                                    <p:cond delay="0"/>
                                  </p:stCondLst>
                                  <p:childTnLst>
                                    <p:set>
                                      <p:cBhvr>
                                        <p:cTn id="60" dur="1" fill="hold">
                                          <p:stCondLst>
                                            <p:cond delay="0"/>
                                          </p:stCondLst>
                                        </p:cTn>
                                        <p:tgtEl>
                                          <p:spTgt spid="10">
                                            <p:txEl>
                                              <p:pRg st="7" end="7"/>
                                            </p:txEl>
                                          </p:spTgt>
                                        </p:tgtEl>
                                        <p:attrNameLst>
                                          <p:attrName>style.visibility</p:attrName>
                                        </p:attrNameLst>
                                      </p:cBhvr>
                                      <p:to>
                                        <p:strVal val="visible"/>
                                      </p:to>
                                    </p:set>
                                    <p:animEffect transition="in" filter="fade">
                                      <p:cBhvr>
                                        <p:cTn id="61" dur="1000"/>
                                        <p:tgtEl>
                                          <p:spTgt spid="10">
                                            <p:txEl>
                                              <p:pRg st="7" end="7"/>
                                            </p:txEl>
                                          </p:spTgt>
                                        </p:tgtEl>
                                      </p:cBhvr>
                                    </p:animEffect>
                                    <p:anim calcmode="lin" valueType="num">
                                      <p:cBhvr>
                                        <p:cTn id="62" dur="1000" fill="hold"/>
                                        <p:tgtEl>
                                          <p:spTgt spid="10">
                                            <p:txEl>
                                              <p:pRg st="7" end="7"/>
                                            </p:txEl>
                                          </p:spTgt>
                                        </p:tgtEl>
                                        <p:attrNameLst>
                                          <p:attrName>ppt_x</p:attrName>
                                        </p:attrNameLst>
                                      </p:cBhvr>
                                      <p:tavLst>
                                        <p:tav tm="0">
                                          <p:val>
                                            <p:strVal val="#ppt_x"/>
                                          </p:val>
                                        </p:tav>
                                        <p:tav tm="100000">
                                          <p:val>
                                            <p:strVal val="#ppt_x"/>
                                          </p:val>
                                        </p:tav>
                                      </p:tavLst>
                                    </p:anim>
                                    <p:anim calcmode="lin" valueType="num">
                                      <p:cBhvr>
                                        <p:cTn id="63" dur="900" decel="100000" fill="hold"/>
                                        <p:tgtEl>
                                          <p:spTgt spid="10">
                                            <p:txEl>
                                              <p:pRg st="7" end="7"/>
                                            </p:txEl>
                                          </p:spTgt>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0">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37" presetClass="entr" presetSubtype="0" fill="hold" grpId="0" nodeType="clickEffect">
                                  <p:stCondLst>
                                    <p:cond delay="0"/>
                                  </p:stCondLst>
                                  <p:childTnLst>
                                    <p:set>
                                      <p:cBhvr>
                                        <p:cTn id="68" dur="1" fill="hold">
                                          <p:stCondLst>
                                            <p:cond delay="0"/>
                                          </p:stCondLst>
                                        </p:cTn>
                                        <p:tgtEl>
                                          <p:spTgt spid="10">
                                            <p:txEl>
                                              <p:pRg st="8" end="8"/>
                                            </p:txEl>
                                          </p:spTgt>
                                        </p:tgtEl>
                                        <p:attrNameLst>
                                          <p:attrName>style.visibility</p:attrName>
                                        </p:attrNameLst>
                                      </p:cBhvr>
                                      <p:to>
                                        <p:strVal val="visible"/>
                                      </p:to>
                                    </p:set>
                                    <p:animEffect transition="in" filter="fade">
                                      <p:cBhvr>
                                        <p:cTn id="69" dur="1000"/>
                                        <p:tgtEl>
                                          <p:spTgt spid="10">
                                            <p:txEl>
                                              <p:pRg st="8" end="8"/>
                                            </p:txEl>
                                          </p:spTgt>
                                        </p:tgtEl>
                                      </p:cBhvr>
                                    </p:animEffect>
                                    <p:anim calcmode="lin" valueType="num">
                                      <p:cBhvr>
                                        <p:cTn id="70" dur="1000" fill="hold"/>
                                        <p:tgtEl>
                                          <p:spTgt spid="10">
                                            <p:txEl>
                                              <p:pRg st="8" end="8"/>
                                            </p:txEl>
                                          </p:spTgt>
                                        </p:tgtEl>
                                        <p:attrNameLst>
                                          <p:attrName>ppt_x</p:attrName>
                                        </p:attrNameLst>
                                      </p:cBhvr>
                                      <p:tavLst>
                                        <p:tav tm="0">
                                          <p:val>
                                            <p:strVal val="#ppt_x"/>
                                          </p:val>
                                        </p:tav>
                                        <p:tav tm="100000">
                                          <p:val>
                                            <p:strVal val="#ppt_x"/>
                                          </p:val>
                                        </p:tav>
                                      </p:tavLst>
                                    </p:anim>
                                    <p:anim calcmode="lin" valueType="num">
                                      <p:cBhvr>
                                        <p:cTn id="71" dur="900" decel="100000" fill="hold"/>
                                        <p:tgtEl>
                                          <p:spTgt spid="10">
                                            <p:txEl>
                                              <p:pRg st="8" end="8"/>
                                            </p:txEl>
                                          </p:spTgt>
                                        </p:tgtEl>
                                        <p:attrNameLst>
                                          <p:attrName>ppt_y</p:attrName>
                                        </p:attrNameLst>
                                      </p:cBhvr>
                                      <p:tavLst>
                                        <p:tav tm="0">
                                          <p:val>
                                            <p:strVal val="#ppt_y+1"/>
                                          </p:val>
                                        </p:tav>
                                        <p:tav tm="100000">
                                          <p:val>
                                            <p:strVal val="#ppt_y-.03"/>
                                          </p:val>
                                        </p:tav>
                                      </p:tavLst>
                                    </p:anim>
                                    <p:anim calcmode="lin" valueType="num">
                                      <p:cBhvr>
                                        <p:cTn id="72" dur="100" accel="100000" fill="hold">
                                          <p:stCondLst>
                                            <p:cond delay="900"/>
                                          </p:stCondLst>
                                        </p:cTn>
                                        <p:tgtEl>
                                          <p:spTgt spid="10">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37" presetClass="entr" presetSubtype="0" fill="hold" grpId="0" nodeType="clickEffect">
                                  <p:stCondLst>
                                    <p:cond delay="0"/>
                                  </p:stCondLst>
                                  <p:childTnLst>
                                    <p:set>
                                      <p:cBhvr>
                                        <p:cTn id="76" dur="1" fill="hold">
                                          <p:stCondLst>
                                            <p:cond delay="0"/>
                                          </p:stCondLst>
                                        </p:cTn>
                                        <p:tgtEl>
                                          <p:spTgt spid="10">
                                            <p:txEl>
                                              <p:pRg st="9" end="9"/>
                                            </p:txEl>
                                          </p:spTgt>
                                        </p:tgtEl>
                                        <p:attrNameLst>
                                          <p:attrName>style.visibility</p:attrName>
                                        </p:attrNameLst>
                                      </p:cBhvr>
                                      <p:to>
                                        <p:strVal val="visible"/>
                                      </p:to>
                                    </p:set>
                                    <p:animEffect transition="in" filter="fade">
                                      <p:cBhvr>
                                        <p:cTn id="77" dur="1000"/>
                                        <p:tgtEl>
                                          <p:spTgt spid="10">
                                            <p:txEl>
                                              <p:pRg st="9" end="9"/>
                                            </p:txEl>
                                          </p:spTgt>
                                        </p:tgtEl>
                                      </p:cBhvr>
                                    </p:animEffect>
                                    <p:anim calcmode="lin" valueType="num">
                                      <p:cBhvr>
                                        <p:cTn id="78" dur="1000" fill="hold"/>
                                        <p:tgtEl>
                                          <p:spTgt spid="10">
                                            <p:txEl>
                                              <p:pRg st="9" end="9"/>
                                            </p:txEl>
                                          </p:spTgt>
                                        </p:tgtEl>
                                        <p:attrNameLst>
                                          <p:attrName>ppt_x</p:attrName>
                                        </p:attrNameLst>
                                      </p:cBhvr>
                                      <p:tavLst>
                                        <p:tav tm="0">
                                          <p:val>
                                            <p:strVal val="#ppt_x"/>
                                          </p:val>
                                        </p:tav>
                                        <p:tav tm="100000">
                                          <p:val>
                                            <p:strVal val="#ppt_x"/>
                                          </p:val>
                                        </p:tav>
                                      </p:tavLst>
                                    </p:anim>
                                    <p:anim calcmode="lin" valueType="num">
                                      <p:cBhvr>
                                        <p:cTn id="79" dur="900" decel="100000" fill="hold"/>
                                        <p:tgtEl>
                                          <p:spTgt spid="10">
                                            <p:txEl>
                                              <p:pRg st="9" end="9"/>
                                            </p:txEl>
                                          </p:spTgt>
                                        </p:tgtEl>
                                        <p:attrNameLst>
                                          <p:attrName>ppt_y</p:attrName>
                                        </p:attrNameLst>
                                      </p:cBhvr>
                                      <p:tavLst>
                                        <p:tav tm="0">
                                          <p:val>
                                            <p:strVal val="#ppt_y+1"/>
                                          </p:val>
                                        </p:tav>
                                        <p:tav tm="100000">
                                          <p:val>
                                            <p:strVal val="#ppt_y-.03"/>
                                          </p:val>
                                        </p:tav>
                                      </p:tavLst>
                                    </p:anim>
                                    <p:anim calcmode="lin" valueType="num">
                                      <p:cBhvr>
                                        <p:cTn id="80" dur="100" accel="100000" fill="hold">
                                          <p:stCondLst>
                                            <p:cond delay="900"/>
                                          </p:stCondLst>
                                        </p:cTn>
                                        <p:tgtEl>
                                          <p:spTgt spid="10">
                                            <p:txEl>
                                              <p:pRg st="9" end="9"/>
                                            </p:txEl>
                                          </p:spTgt>
                                        </p:tgtEl>
                                        <p:attrNameLst>
                                          <p:attrName>ppt_y</p:attrName>
                                        </p:attrNameLst>
                                      </p:cBhvr>
                                      <p:tavLst>
                                        <p:tav tm="0">
                                          <p:val>
                                            <p:strVal val="#ppt_y-.03"/>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37" presetClass="entr" presetSubtype="0" fill="hold" grpId="0" nodeType="clickEffect">
                                  <p:stCondLst>
                                    <p:cond delay="0"/>
                                  </p:stCondLst>
                                  <p:childTnLst>
                                    <p:set>
                                      <p:cBhvr>
                                        <p:cTn id="84" dur="1" fill="hold">
                                          <p:stCondLst>
                                            <p:cond delay="0"/>
                                          </p:stCondLst>
                                        </p:cTn>
                                        <p:tgtEl>
                                          <p:spTgt spid="10">
                                            <p:txEl>
                                              <p:pRg st="10" end="10"/>
                                            </p:txEl>
                                          </p:spTgt>
                                        </p:tgtEl>
                                        <p:attrNameLst>
                                          <p:attrName>style.visibility</p:attrName>
                                        </p:attrNameLst>
                                      </p:cBhvr>
                                      <p:to>
                                        <p:strVal val="visible"/>
                                      </p:to>
                                    </p:set>
                                    <p:animEffect transition="in" filter="fade">
                                      <p:cBhvr>
                                        <p:cTn id="85" dur="1000"/>
                                        <p:tgtEl>
                                          <p:spTgt spid="10">
                                            <p:txEl>
                                              <p:pRg st="10" end="10"/>
                                            </p:txEl>
                                          </p:spTgt>
                                        </p:tgtEl>
                                      </p:cBhvr>
                                    </p:animEffect>
                                    <p:anim calcmode="lin" valueType="num">
                                      <p:cBhvr>
                                        <p:cTn id="86" dur="1000" fill="hold"/>
                                        <p:tgtEl>
                                          <p:spTgt spid="10">
                                            <p:txEl>
                                              <p:pRg st="10" end="10"/>
                                            </p:txEl>
                                          </p:spTgt>
                                        </p:tgtEl>
                                        <p:attrNameLst>
                                          <p:attrName>ppt_x</p:attrName>
                                        </p:attrNameLst>
                                      </p:cBhvr>
                                      <p:tavLst>
                                        <p:tav tm="0">
                                          <p:val>
                                            <p:strVal val="#ppt_x"/>
                                          </p:val>
                                        </p:tav>
                                        <p:tav tm="100000">
                                          <p:val>
                                            <p:strVal val="#ppt_x"/>
                                          </p:val>
                                        </p:tav>
                                      </p:tavLst>
                                    </p:anim>
                                    <p:anim calcmode="lin" valueType="num">
                                      <p:cBhvr>
                                        <p:cTn id="87" dur="900" decel="100000" fill="hold"/>
                                        <p:tgtEl>
                                          <p:spTgt spid="10">
                                            <p:txEl>
                                              <p:pRg st="10" end="10"/>
                                            </p:txEl>
                                          </p:spTgt>
                                        </p:tgtEl>
                                        <p:attrNameLst>
                                          <p:attrName>ppt_y</p:attrName>
                                        </p:attrNameLst>
                                      </p:cBhvr>
                                      <p:tavLst>
                                        <p:tav tm="0">
                                          <p:val>
                                            <p:strVal val="#ppt_y+1"/>
                                          </p:val>
                                        </p:tav>
                                        <p:tav tm="100000">
                                          <p:val>
                                            <p:strVal val="#ppt_y-.03"/>
                                          </p:val>
                                        </p:tav>
                                      </p:tavLst>
                                    </p:anim>
                                    <p:anim calcmode="lin" valueType="num">
                                      <p:cBhvr>
                                        <p:cTn id="88" dur="100" accel="100000" fill="hold">
                                          <p:stCondLst>
                                            <p:cond delay="900"/>
                                          </p:stCondLst>
                                        </p:cTn>
                                        <p:tgtEl>
                                          <p:spTgt spid="10">
                                            <p:txEl>
                                              <p:pRg st="10" end="10"/>
                                            </p:txEl>
                                          </p:spTgt>
                                        </p:tgtEl>
                                        <p:attrNameLst>
                                          <p:attrName>ppt_y</p:attrName>
                                        </p:attrNameLst>
                                      </p:cBhvr>
                                      <p:tavLst>
                                        <p:tav tm="0">
                                          <p:val>
                                            <p:strVal val="#ppt_y-.03"/>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37" presetClass="entr" presetSubtype="0" fill="hold" grpId="0" nodeType="clickEffect">
                                  <p:stCondLst>
                                    <p:cond delay="0"/>
                                  </p:stCondLst>
                                  <p:childTnLst>
                                    <p:set>
                                      <p:cBhvr>
                                        <p:cTn id="92" dur="1" fill="hold">
                                          <p:stCondLst>
                                            <p:cond delay="0"/>
                                          </p:stCondLst>
                                        </p:cTn>
                                        <p:tgtEl>
                                          <p:spTgt spid="10">
                                            <p:txEl>
                                              <p:pRg st="11" end="11"/>
                                            </p:txEl>
                                          </p:spTgt>
                                        </p:tgtEl>
                                        <p:attrNameLst>
                                          <p:attrName>style.visibility</p:attrName>
                                        </p:attrNameLst>
                                      </p:cBhvr>
                                      <p:to>
                                        <p:strVal val="visible"/>
                                      </p:to>
                                    </p:set>
                                    <p:animEffect transition="in" filter="fade">
                                      <p:cBhvr>
                                        <p:cTn id="93" dur="1000"/>
                                        <p:tgtEl>
                                          <p:spTgt spid="10">
                                            <p:txEl>
                                              <p:pRg st="11" end="11"/>
                                            </p:txEl>
                                          </p:spTgt>
                                        </p:tgtEl>
                                      </p:cBhvr>
                                    </p:animEffect>
                                    <p:anim calcmode="lin" valueType="num">
                                      <p:cBhvr>
                                        <p:cTn id="94" dur="1000" fill="hold"/>
                                        <p:tgtEl>
                                          <p:spTgt spid="10">
                                            <p:txEl>
                                              <p:pRg st="11" end="11"/>
                                            </p:txEl>
                                          </p:spTgt>
                                        </p:tgtEl>
                                        <p:attrNameLst>
                                          <p:attrName>ppt_x</p:attrName>
                                        </p:attrNameLst>
                                      </p:cBhvr>
                                      <p:tavLst>
                                        <p:tav tm="0">
                                          <p:val>
                                            <p:strVal val="#ppt_x"/>
                                          </p:val>
                                        </p:tav>
                                        <p:tav tm="100000">
                                          <p:val>
                                            <p:strVal val="#ppt_x"/>
                                          </p:val>
                                        </p:tav>
                                      </p:tavLst>
                                    </p:anim>
                                    <p:anim calcmode="lin" valueType="num">
                                      <p:cBhvr>
                                        <p:cTn id="95" dur="900" decel="100000" fill="hold"/>
                                        <p:tgtEl>
                                          <p:spTgt spid="10">
                                            <p:txEl>
                                              <p:pRg st="11" end="11"/>
                                            </p:txEl>
                                          </p:spTgt>
                                        </p:tgtEl>
                                        <p:attrNameLst>
                                          <p:attrName>ppt_y</p:attrName>
                                        </p:attrNameLst>
                                      </p:cBhvr>
                                      <p:tavLst>
                                        <p:tav tm="0">
                                          <p:val>
                                            <p:strVal val="#ppt_y+1"/>
                                          </p:val>
                                        </p:tav>
                                        <p:tav tm="100000">
                                          <p:val>
                                            <p:strVal val="#ppt_y-.03"/>
                                          </p:val>
                                        </p:tav>
                                      </p:tavLst>
                                    </p:anim>
                                    <p:anim calcmode="lin" valueType="num">
                                      <p:cBhvr>
                                        <p:cTn id="96" dur="100" accel="100000" fill="hold">
                                          <p:stCondLst>
                                            <p:cond delay="900"/>
                                          </p:stCondLst>
                                        </p:cTn>
                                        <p:tgtEl>
                                          <p:spTgt spid="10">
                                            <p:txEl>
                                              <p:pRg st="11" end="11"/>
                                            </p:txEl>
                                          </p:spTgt>
                                        </p:tgtEl>
                                        <p:attrNameLst>
                                          <p:attrName>ppt_y</p:attrName>
                                        </p:attrNameLst>
                                      </p:cBhvr>
                                      <p:tavLst>
                                        <p:tav tm="0">
                                          <p:val>
                                            <p:strVal val="#ppt_y-.03"/>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37" presetClass="entr" presetSubtype="0" fill="hold" grpId="0" nodeType="clickEffect">
                                  <p:stCondLst>
                                    <p:cond delay="0"/>
                                  </p:stCondLst>
                                  <p:childTnLst>
                                    <p:set>
                                      <p:cBhvr>
                                        <p:cTn id="100" dur="1" fill="hold">
                                          <p:stCondLst>
                                            <p:cond delay="0"/>
                                          </p:stCondLst>
                                        </p:cTn>
                                        <p:tgtEl>
                                          <p:spTgt spid="10">
                                            <p:txEl>
                                              <p:pRg st="12" end="12"/>
                                            </p:txEl>
                                          </p:spTgt>
                                        </p:tgtEl>
                                        <p:attrNameLst>
                                          <p:attrName>style.visibility</p:attrName>
                                        </p:attrNameLst>
                                      </p:cBhvr>
                                      <p:to>
                                        <p:strVal val="visible"/>
                                      </p:to>
                                    </p:set>
                                    <p:animEffect transition="in" filter="fade">
                                      <p:cBhvr>
                                        <p:cTn id="101" dur="1000"/>
                                        <p:tgtEl>
                                          <p:spTgt spid="10">
                                            <p:txEl>
                                              <p:pRg st="12" end="12"/>
                                            </p:txEl>
                                          </p:spTgt>
                                        </p:tgtEl>
                                      </p:cBhvr>
                                    </p:animEffect>
                                    <p:anim calcmode="lin" valueType="num">
                                      <p:cBhvr>
                                        <p:cTn id="102" dur="1000" fill="hold"/>
                                        <p:tgtEl>
                                          <p:spTgt spid="10">
                                            <p:txEl>
                                              <p:pRg st="12" end="12"/>
                                            </p:txEl>
                                          </p:spTgt>
                                        </p:tgtEl>
                                        <p:attrNameLst>
                                          <p:attrName>ppt_x</p:attrName>
                                        </p:attrNameLst>
                                      </p:cBhvr>
                                      <p:tavLst>
                                        <p:tav tm="0">
                                          <p:val>
                                            <p:strVal val="#ppt_x"/>
                                          </p:val>
                                        </p:tav>
                                        <p:tav tm="100000">
                                          <p:val>
                                            <p:strVal val="#ppt_x"/>
                                          </p:val>
                                        </p:tav>
                                      </p:tavLst>
                                    </p:anim>
                                    <p:anim calcmode="lin" valueType="num">
                                      <p:cBhvr>
                                        <p:cTn id="103" dur="900" decel="100000" fill="hold"/>
                                        <p:tgtEl>
                                          <p:spTgt spid="10">
                                            <p:txEl>
                                              <p:pRg st="12" end="12"/>
                                            </p:txEl>
                                          </p:spTgt>
                                        </p:tgtEl>
                                        <p:attrNameLst>
                                          <p:attrName>ppt_y</p:attrName>
                                        </p:attrNameLst>
                                      </p:cBhvr>
                                      <p:tavLst>
                                        <p:tav tm="0">
                                          <p:val>
                                            <p:strVal val="#ppt_y+1"/>
                                          </p:val>
                                        </p:tav>
                                        <p:tav tm="100000">
                                          <p:val>
                                            <p:strVal val="#ppt_y-.03"/>
                                          </p:val>
                                        </p:tav>
                                      </p:tavLst>
                                    </p:anim>
                                    <p:anim calcmode="lin" valueType="num">
                                      <p:cBhvr>
                                        <p:cTn id="104" dur="100" accel="100000" fill="hold">
                                          <p:stCondLst>
                                            <p:cond delay="900"/>
                                          </p:stCondLst>
                                        </p:cTn>
                                        <p:tgtEl>
                                          <p:spTgt spid="10">
                                            <p:txEl>
                                              <p:pRg st="12" end="12"/>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380999"/>
            <a:ext cx="9220200" cy="2743200"/>
          </a:xfrm>
        </p:spPr>
        <p:txBody>
          <a:bodyPr numCol="1">
            <a:normAutofit fontScale="90000"/>
          </a:bodyPr>
          <a:lstStyle/>
          <a:p>
            <a:pPr algn="ctr"/>
            <a:r>
              <a:rPr lang="en-US" sz="4400" b="1" u="sng" dirty="0"/>
              <a:t/>
            </a:r>
            <a:br>
              <a:rPr lang="en-US" sz="4400" b="1" u="sng" dirty="0"/>
            </a:br>
            <a:r>
              <a:rPr lang="en-US" sz="5300" dirty="0"/>
              <a:t/>
            </a:r>
            <a:br>
              <a:rPr lang="en-US" sz="5300" dirty="0"/>
            </a:br>
            <a:r>
              <a:rPr lang="en-US" sz="5300" b="1" u="sng" dirty="0">
                <a:solidFill>
                  <a:srgbClr val="FFFF00"/>
                </a:solidFill>
              </a:rPr>
              <a:t>Eugenia</a:t>
            </a:r>
            <a:r>
              <a:rPr lang="en-US" sz="5300" b="1" dirty="0">
                <a:solidFill>
                  <a:srgbClr val="FFFF00"/>
                </a:solidFill>
              </a:rPr>
              <a:t> </a:t>
            </a:r>
            <a:r>
              <a:rPr lang="en-US" sz="5300" b="1" u="sng" dirty="0" err="1">
                <a:solidFill>
                  <a:srgbClr val="FFFF00"/>
                </a:solidFill>
              </a:rPr>
              <a:t>aromaticum</a:t>
            </a:r>
            <a:r>
              <a:rPr lang="en-US" sz="5300" b="1" dirty="0">
                <a:solidFill>
                  <a:srgbClr val="FFFF00"/>
                </a:solidFill>
              </a:rPr>
              <a:t> </a:t>
            </a:r>
            <a:r>
              <a:rPr sz="5300" b="1" dirty="0">
                <a:solidFill>
                  <a:srgbClr val="C00000"/>
                </a:solidFill>
              </a:rPr>
              <a:t>  </a:t>
            </a:r>
            <a:r>
              <a:rPr lang="en-US" sz="5300" b="1" dirty="0">
                <a:solidFill>
                  <a:srgbClr val="C00000"/>
                </a:solidFill>
              </a:rPr>
              <a:t/>
            </a:r>
            <a:br>
              <a:rPr lang="en-US" sz="5300" b="1" dirty="0">
                <a:solidFill>
                  <a:srgbClr val="C00000"/>
                </a:solidFill>
              </a:rPr>
            </a:br>
            <a:r>
              <a:rPr lang="en-US" sz="4800" b="1" dirty="0"/>
              <a:t/>
            </a:r>
            <a:br>
              <a:rPr lang="en-US" sz="4800" b="1" dirty="0"/>
            </a:br>
            <a:endParaRPr lang="en-US" sz="4800" b="1" dirty="0">
              <a:solidFill>
                <a:schemeClr val="tx1"/>
              </a:solidFill>
              <a:latin typeface="Baskerville Old Face" pitchFamily="18" charset="0"/>
            </a:endParaRPr>
          </a:p>
        </p:txBody>
      </p:sp>
      <p:sp>
        <p:nvSpPr>
          <p:cNvPr id="10" name="Content Placeholder 9"/>
          <p:cNvSpPr>
            <a:spLocks noGrp="1"/>
          </p:cNvSpPr>
          <p:nvPr>
            <p:ph idx="1"/>
          </p:nvPr>
        </p:nvSpPr>
        <p:spPr>
          <a:xfrm>
            <a:off x="2461503" y="1364397"/>
            <a:ext cx="6453897" cy="5329011"/>
          </a:xfrm>
        </p:spPr>
        <p:txBody>
          <a:bodyPr numCol="1">
            <a:normAutofit fontScale="55000" lnSpcReduction="20000"/>
          </a:bodyPr>
          <a:lstStyle/>
          <a:p>
            <a:pPr lvl="0">
              <a:buNone/>
            </a:pPr>
            <a:endParaRPr lang="en-US" sz="3800" b="1" dirty="0"/>
          </a:p>
          <a:p>
            <a:pPr lvl="0">
              <a:buNone/>
            </a:pPr>
            <a:endParaRPr lang="en-US" sz="3800" b="1" dirty="0">
              <a:solidFill>
                <a:srgbClr val="FFFFFF"/>
              </a:solidFill>
              <a:latin typeface="AvantGarde Bk BT" pitchFamily="34" charset="0"/>
            </a:endParaRPr>
          </a:p>
          <a:p>
            <a:pPr lvl="0">
              <a:buNone/>
            </a:pPr>
            <a:r>
              <a:rPr lang="en-US" sz="2900" b="1" dirty="0" smtClean="0">
                <a:solidFill>
                  <a:srgbClr val="FFFFFF"/>
                </a:solidFill>
                <a:latin typeface="AvantGarde Bk BT" pitchFamily="34" charset="0"/>
              </a:rPr>
              <a:t>COMMON </a:t>
            </a:r>
            <a:r>
              <a:rPr lang="en-US" sz="2900" b="1" dirty="0">
                <a:solidFill>
                  <a:srgbClr val="FFFFFF"/>
                </a:solidFill>
                <a:latin typeface="AvantGarde Bk BT" pitchFamily="34" charset="0"/>
              </a:rPr>
              <a:t>NAME</a:t>
            </a:r>
            <a:r>
              <a:rPr lang="en-US" sz="3300" b="1" dirty="0">
                <a:solidFill>
                  <a:srgbClr val="FFFFFF"/>
                </a:solidFill>
                <a:latin typeface="AvantGarde Bk BT" pitchFamily="34" charset="0"/>
              </a:rPr>
              <a:t>:  Clove</a:t>
            </a:r>
            <a:endParaRPr lang="en-US" sz="3300" dirty="0">
              <a:latin typeface="AvantGarde Bk BT" pitchFamily="34" charset="0"/>
            </a:endParaRPr>
          </a:p>
          <a:p>
            <a:pPr lvl="0">
              <a:buNone/>
            </a:pPr>
            <a:r>
              <a:rPr lang="en-US" sz="3300" b="1" dirty="0">
                <a:solidFill>
                  <a:srgbClr val="FFFFFF"/>
                </a:solidFill>
                <a:latin typeface="AvantGarde Bk BT" pitchFamily="34" charset="0"/>
              </a:rPr>
              <a:t>  </a:t>
            </a:r>
            <a:r>
              <a:rPr lang="en-US" sz="2900" b="1" dirty="0">
                <a:solidFill>
                  <a:srgbClr val="FFFFFF"/>
                </a:solidFill>
                <a:latin typeface="AvantGarde Bk BT" pitchFamily="34" charset="0"/>
              </a:rPr>
              <a:t>PART(S) USED</a:t>
            </a:r>
            <a:r>
              <a:rPr lang="en-US" sz="3300" b="1" dirty="0">
                <a:solidFill>
                  <a:srgbClr val="FFFFFF"/>
                </a:solidFill>
                <a:latin typeface="AvantGarde Bk BT" pitchFamily="34" charset="0"/>
              </a:rPr>
              <a:t>: Flower buds</a:t>
            </a:r>
            <a:endParaRPr lang="en-US" sz="3300" dirty="0">
              <a:latin typeface="AvantGarde Bk BT" pitchFamily="34" charset="0"/>
            </a:endParaRPr>
          </a:p>
          <a:p>
            <a:pPr>
              <a:buNone/>
            </a:pPr>
            <a:r>
              <a:rPr lang="en-US" sz="3300" b="1" dirty="0">
                <a:solidFill>
                  <a:srgbClr val="FFFFFF"/>
                </a:solidFill>
                <a:latin typeface="AvantGarde Bk BT" pitchFamily="34" charset="0"/>
              </a:rPr>
              <a:t>  </a:t>
            </a:r>
            <a:r>
              <a:rPr lang="en-US" sz="2900" b="1" dirty="0">
                <a:solidFill>
                  <a:srgbClr val="FFFFFF"/>
                </a:solidFill>
                <a:latin typeface="AvantGarde Bk BT" pitchFamily="34" charset="0"/>
              </a:rPr>
              <a:t>THERAPEUTIC  PROPERTIES</a:t>
            </a:r>
            <a:endParaRPr lang="en-US" sz="3300" b="1" dirty="0">
              <a:latin typeface="AvantGarde Bk BT" pitchFamily="34" charset="0"/>
            </a:endParaRPr>
          </a:p>
          <a:p>
            <a:pPr lvl="0"/>
            <a:r>
              <a:rPr lang="en-US" sz="3300" b="1" dirty="0">
                <a:solidFill>
                  <a:srgbClr val="FFFFFF"/>
                </a:solidFill>
                <a:latin typeface="AvantGarde Bk BT" pitchFamily="34" charset="0"/>
              </a:rPr>
              <a:t>Toothache (topical application of the oil)</a:t>
            </a:r>
            <a:endParaRPr lang="en-US" sz="3300" dirty="0">
              <a:latin typeface="AvantGarde Bk BT" pitchFamily="34" charset="0"/>
            </a:endParaRPr>
          </a:p>
          <a:p>
            <a:pPr lvl="0"/>
            <a:r>
              <a:rPr lang="en-US" sz="3300" b="1" dirty="0">
                <a:solidFill>
                  <a:srgbClr val="FFFFFF"/>
                </a:solidFill>
                <a:latin typeface="AvantGarde Bk BT" pitchFamily="34" charset="0"/>
              </a:rPr>
              <a:t>Aids digestion, relieves bloating/intestinal gas</a:t>
            </a:r>
            <a:endParaRPr lang="en-US" sz="3300" dirty="0">
              <a:latin typeface="AvantGarde Bk BT" pitchFamily="34" charset="0"/>
            </a:endParaRPr>
          </a:p>
          <a:p>
            <a:pPr lvl="0"/>
            <a:r>
              <a:rPr lang="en-US" sz="3300" b="1" dirty="0">
                <a:solidFill>
                  <a:srgbClr val="FFFFFF"/>
                </a:solidFill>
                <a:latin typeface="AvantGarde Bk BT" pitchFamily="34" charset="0"/>
              </a:rPr>
              <a:t>Relieves bronchial catarrh</a:t>
            </a:r>
            <a:endParaRPr lang="en-US" sz="3300" dirty="0">
              <a:latin typeface="AvantGarde Bk BT" pitchFamily="34" charset="0"/>
            </a:endParaRPr>
          </a:p>
          <a:p>
            <a:pPr lvl="0"/>
            <a:r>
              <a:rPr lang="en-US" sz="3300" b="1" dirty="0">
                <a:solidFill>
                  <a:srgbClr val="FFFFFF"/>
                </a:solidFill>
                <a:latin typeface="AvantGarde Bk BT" pitchFamily="34" charset="0"/>
              </a:rPr>
              <a:t>Controls bad breath</a:t>
            </a:r>
            <a:endParaRPr lang="en-US" sz="3300" dirty="0">
              <a:latin typeface="AvantGarde Bk BT" pitchFamily="34" charset="0"/>
            </a:endParaRPr>
          </a:p>
          <a:p>
            <a:r>
              <a:rPr lang="en-US" sz="3300" b="1" dirty="0">
                <a:solidFill>
                  <a:srgbClr val="FFFFFF"/>
                </a:solidFill>
                <a:latin typeface="AvantGarde Bk BT" pitchFamily="34" charset="0"/>
              </a:rPr>
              <a:t>Bactericide, </a:t>
            </a:r>
            <a:r>
              <a:rPr lang="en-US" sz="3300" b="1" dirty="0" err="1">
                <a:solidFill>
                  <a:srgbClr val="FFFFFF"/>
                </a:solidFill>
                <a:latin typeface="AvantGarde Bk BT" pitchFamily="34" charset="0"/>
              </a:rPr>
              <a:t>Nematicide</a:t>
            </a:r>
            <a:r>
              <a:rPr lang="en-US" sz="3300" b="1" dirty="0">
                <a:solidFill>
                  <a:srgbClr val="FFFFFF"/>
                </a:solidFill>
                <a:latin typeface="AvantGarde Bk BT" pitchFamily="34" charset="0"/>
              </a:rPr>
              <a:t>, Fungicide</a:t>
            </a:r>
            <a:endParaRPr lang="en-US" sz="3300" dirty="0">
              <a:latin typeface="AvantGarde Bk BT" pitchFamily="34" charset="0"/>
            </a:endParaRPr>
          </a:p>
          <a:p>
            <a:pPr lvl="0"/>
            <a:r>
              <a:rPr lang="en-US" sz="3300" b="1" dirty="0">
                <a:solidFill>
                  <a:srgbClr val="FFFFFF"/>
                </a:solidFill>
                <a:latin typeface="AvantGarde Bk BT" pitchFamily="34" charset="0"/>
              </a:rPr>
              <a:t>Allays nausea and vomiting</a:t>
            </a:r>
            <a:endParaRPr lang="en-US" sz="3300" dirty="0">
              <a:latin typeface="AvantGarde Bk BT" pitchFamily="34" charset="0"/>
            </a:endParaRPr>
          </a:p>
          <a:p>
            <a:pPr lvl="0"/>
            <a:r>
              <a:rPr lang="en-US" sz="3300" b="1" dirty="0">
                <a:solidFill>
                  <a:srgbClr val="FFFFFF"/>
                </a:solidFill>
                <a:latin typeface="AvantGarde Bk BT" pitchFamily="34" charset="0"/>
              </a:rPr>
              <a:t>Checks diarrhea</a:t>
            </a:r>
            <a:endParaRPr lang="en-US" sz="3300" dirty="0">
              <a:latin typeface="AvantGarde Bk BT" pitchFamily="34" charset="0"/>
            </a:endParaRPr>
          </a:p>
          <a:p>
            <a:pPr lvl="0"/>
            <a:r>
              <a:rPr lang="en-US" sz="3300" b="1" dirty="0">
                <a:solidFill>
                  <a:srgbClr val="FFFFFF"/>
                </a:solidFill>
                <a:latin typeface="AvantGarde Bk BT" pitchFamily="34" charset="0"/>
              </a:rPr>
              <a:t>Allays dizziness due to poor blood circulation</a:t>
            </a:r>
            <a:endParaRPr lang="en-US" sz="3300" dirty="0">
              <a:latin typeface="AvantGarde Bk BT" pitchFamily="34" charset="0"/>
            </a:endParaRPr>
          </a:p>
          <a:p>
            <a:pPr lvl="0"/>
            <a:r>
              <a:rPr lang="en-US" sz="3300" b="1" dirty="0">
                <a:solidFill>
                  <a:srgbClr val="FFFFFF"/>
                </a:solidFill>
                <a:latin typeface="AvantGarde Bk BT" pitchFamily="34" charset="0"/>
              </a:rPr>
              <a:t>Relieves headache, abdominal and muscle aches</a:t>
            </a:r>
            <a:endParaRPr lang="en-US" sz="3300" dirty="0">
              <a:latin typeface="AvantGarde Bk BT" pitchFamily="34" charset="0"/>
            </a:endParaRPr>
          </a:p>
          <a:p>
            <a:r>
              <a:rPr lang="en-US" sz="3300" b="1" dirty="0">
                <a:solidFill>
                  <a:srgbClr val="FFFFFF"/>
                </a:solidFill>
                <a:latin typeface="AvantGarde Bk BT" pitchFamily="34" charset="0"/>
              </a:rPr>
              <a:t>Remedy for athlete’s foot</a:t>
            </a:r>
            <a:endParaRPr lang="en-US" sz="3300" dirty="0">
              <a:latin typeface="AvantGarde Bk BT" pitchFamily="34" charset="0"/>
            </a:endParaRPr>
          </a:p>
        </p:txBody>
      </p:sp>
      <p:sp>
        <p:nvSpPr>
          <p:cNvPr id="33793" name="Rectangle 1"/>
          <p:cNvSpPr>
            <a:spLocks noChangeArrowheads="1"/>
          </p:cNvSpPr>
          <p:nvPr/>
        </p:nvSpPr>
        <p:spPr>
          <a:xfrm>
            <a:off x="0" y="533400"/>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619250" algn="l"/>
              </a:tabLst>
            </a:pPr>
            <a:endParaRPr kumimoji="0" lang="en-US" sz="4800" i="0" u="none" strike="noStrike" cap="none" normalizeH="0" baseline="0" dirty="0">
              <a:ln>
                <a:noFill/>
              </a:ln>
              <a:solidFill>
                <a:srgbClr val="C00000"/>
              </a:solidFill>
              <a:effectLst/>
              <a:latin typeface="+mj-lt"/>
              <a:cs typeface="Arial" pitchFamily="34" charset="0"/>
            </a:endParaRPr>
          </a:p>
        </p:txBody>
      </p:sp>
      <p:pic>
        <p:nvPicPr>
          <p:cNvPr id="7" name="Picture 6"/>
          <p:cNvPicPr/>
          <p:nvPr/>
        </p:nvPicPr>
        <p:blipFill>
          <a:blip r:embed="rId2"/>
          <a:stretch>
            <a:fillRect/>
          </a:stretch>
        </p:blipFill>
        <p:spPr>
          <a:xfrm>
            <a:off x="457200" y="2895600"/>
            <a:ext cx="2004303" cy="200430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7"/>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7"/>
                                        </p:tgtEl>
                                        <p:attrNameLst>
                                          <p:attrName>ppt_y</p:attrName>
                                        </p:attrNameLst>
                                      </p:cBhvr>
                                      <p:tavLst>
                                        <p:tav tm="0">
                                          <p:val>
                                            <p:strVal val="#ppt_y"/>
                                          </p:val>
                                        </p:tav>
                                        <p:tav tm="100000">
                                          <p:val>
                                            <p:strVal val="#ppt_y"/>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10">
                                            <p:txEl>
                                              <p:pRg st="2" end="2"/>
                                            </p:txEl>
                                          </p:spTgt>
                                        </p:tgtEl>
                                        <p:attrNameLst>
                                          <p:attrName>ppt_x</p:attrName>
                                        </p:attrNameLst>
                                      </p:cBhvr>
                                    </p:anim>
                                    <p:anim from="0" to="-1.0" calcmode="lin" valueType="num">
                                      <p:cBhvr>
                                        <p:cTn id="16" dur="200" decel="50000" autoRev="1" fill="hold">
                                          <p:stCondLst>
                                            <p:cond delay="600"/>
                                          </p:stCondLst>
                                        </p:cTn>
                                        <p:tgtEl>
                                          <p:spTgt spid="10">
                                            <p:txEl>
                                              <p:pRg st="2" end="2"/>
                                            </p:txEl>
                                          </p:spTgt>
                                        </p:tgtEl>
                                        <p:attrNameLst>
                                          <p:attrName>xshear</p:attrName>
                                        </p:attrNameLst>
                                      </p:cBhvr>
                                    </p:anim>
                                    <p:anim by="(#ppt_h/3+#ppt_w*0.1)" calcmode="lin" valueType="num">
                                      <p:cBhvr additive="sum">
                                        <p:cTn id="17" dur="200" decel="100000" autoRev="1" fill="hold">
                                          <p:stCondLst>
                                            <p:cond delay="600"/>
                                          </p:stCondLst>
                                        </p:cTn>
                                        <p:tgtEl>
                                          <p:spTgt spid="10">
                                            <p:txEl>
                                              <p:pRg st="2" end="2"/>
                                            </p:txEl>
                                          </p:spTgt>
                                        </p:tgtEl>
                                        <p:attrNameLst>
                                          <p:attrName>ppt_x</p:attrName>
                                        </p:attrNameLst>
                                      </p:cBhvr>
                                    </p:anim>
                                    <p:animScale>
                                      <p:cBhvr>
                                        <p:cTn id="18" dur="200" decel="100000" autoRev="1" fill="hold">
                                          <p:stCondLst>
                                            <p:cond delay="600"/>
                                          </p:stCondLst>
                                        </p:cTn>
                                        <p:tgtEl>
                                          <p:spTgt spid="10">
                                            <p:txEl>
                                              <p:pRg st="2" end="2"/>
                                            </p:txEl>
                                          </p:spTgt>
                                        </p:tgtEl>
                                      </p:cBhvr>
                                      <p:from x="100000" y="100000"/>
                                      <p:to x="80000" y="100000"/>
                                    </p:animScale>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grpId="0" nodeType="click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anim from="(-#ppt_w/2)" to="(#ppt_x)" calcmode="lin" valueType="num">
                                      <p:cBhvr>
                                        <p:cTn id="23" dur="600" fill="hold">
                                          <p:stCondLst>
                                            <p:cond delay="0"/>
                                          </p:stCondLst>
                                        </p:cTn>
                                        <p:tgtEl>
                                          <p:spTgt spid="10">
                                            <p:txEl>
                                              <p:pRg st="3" end="3"/>
                                            </p:txEl>
                                          </p:spTgt>
                                        </p:tgtEl>
                                        <p:attrNameLst>
                                          <p:attrName>ppt_x</p:attrName>
                                        </p:attrNameLst>
                                      </p:cBhvr>
                                    </p:anim>
                                    <p:anim from="0" to="-1.0" calcmode="lin" valueType="num">
                                      <p:cBhvr>
                                        <p:cTn id="24" dur="200" decel="50000" autoRev="1" fill="hold">
                                          <p:stCondLst>
                                            <p:cond delay="600"/>
                                          </p:stCondLst>
                                        </p:cTn>
                                        <p:tgtEl>
                                          <p:spTgt spid="10">
                                            <p:txEl>
                                              <p:pRg st="3" end="3"/>
                                            </p:txEl>
                                          </p:spTgt>
                                        </p:tgtEl>
                                        <p:attrNameLst>
                                          <p:attrName>xshear</p:attrName>
                                        </p:attrNameLst>
                                      </p:cBhvr>
                                    </p:anim>
                                    <p:anim by="(#ppt_h/3+#ppt_w*0.1)" calcmode="lin" valueType="num">
                                      <p:cBhvr additive="sum">
                                        <p:cTn id="25" dur="200" decel="100000" autoRev="1" fill="hold">
                                          <p:stCondLst>
                                            <p:cond delay="600"/>
                                          </p:stCondLst>
                                        </p:cTn>
                                        <p:tgtEl>
                                          <p:spTgt spid="10">
                                            <p:txEl>
                                              <p:pRg st="3" end="3"/>
                                            </p:txEl>
                                          </p:spTgt>
                                        </p:tgtEl>
                                        <p:attrNameLst>
                                          <p:attrName>ppt_x</p:attrName>
                                        </p:attrNameLst>
                                      </p:cBhvr>
                                    </p:anim>
                                    <p:animScale>
                                      <p:cBhvr>
                                        <p:cTn id="26" dur="200" decel="100000" autoRev="1" fill="hold">
                                          <p:stCondLst>
                                            <p:cond delay="600"/>
                                          </p:stCondLst>
                                        </p:cTn>
                                        <p:tgtEl>
                                          <p:spTgt spid="10">
                                            <p:txEl>
                                              <p:pRg st="3" end="3"/>
                                            </p:txEl>
                                          </p:spTgt>
                                        </p:tgtEl>
                                      </p:cBhvr>
                                      <p:from x="100000" y="100000"/>
                                      <p:to x="80000" y="100000"/>
                                    </p:animScale>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grpId="0" nodeType="click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anim from="(-#ppt_w/2)" to="(#ppt_x)" calcmode="lin" valueType="num">
                                      <p:cBhvr>
                                        <p:cTn id="31" dur="600" fill="hold">
                                          <p:stCondLst>
                                            <p:cond delay="0"/>
                                          </p:stCondLst>
                                        </p:cTn>
                                        <p:tgtEl>
                                          <p:spTgt spid="10">
                                            <p:txEl>
                                              <p:pRg st="4" end="4"/>
                                            </p:txEl>
                                          </p:spTgt>
                                        </p:tgtEl>
                                        <p:attrNameLst>
                                          <p:attrName>ppt_x</p:attrName>
                                        </p:attrNameLst>
                                      </p:cBhvr>
                                    </p:anim>
                                    <p:anim from="0" to="-1.0" calcmode="lin" valueType="num">
                                      <p:cBhvr>
                                        <p:cTn id="32" dur="200" decel="50000" autoRev="1" fill="hold">
                                          <p:stCondLst>
                                            <p:cond delay="600"/>
                                          </p:stCondLst>
                                        </p:cTn>
                                        <p:tgtEl>
                                          <p:spTgt spid="10">
                                            <p:txEl>
                                              <p:pRg st="4" end="4"/>
                                            </p:txEl>
                                          </p:spTgt>
                                        </p:tgtEl>
                                        <p:attrNameLst>
                                          <p:attrName>xshear</p:attrName>
                                        </p:attrNameLst>
                                      </p:cBhvr>
                                    </p:anim>
                                    <p:anim by="(#ppt_h/3+#ppt_w*0.1)" calcmode="lin" valueType="num">
                                      <p:cBhvr additive="sum">
                                        <p:cTn id="33" dur="200" decel="100000" autoRev="1" fill="hold">
                                          <p:stCondLst>
                                            <p:cond delay="600"/>
                                          </p:stCondLst>
                                        </p:cTn>
                                        <p:tgtEl>
                                          <p:spTgt spid="10">
                                            <p:txEl>
                                              <p:pRg st="4" end="4"/>
                                            </p:txEl>
                                          </p:spTgt>
                                        </p:tgtEl>
                                        <p:attrNameLst>
                                          <p:attrName>ppt_x</p:attrName>
                                        </p:attrNameLst>
                                      </p:cBhvr>
                                    </p:anim>
                                    <p:animScale>
                                      <p:cBhvr>
                                        <p:cTn id="34" dur="200" decel="100000" autoRev="1" fill="hold">
                                          <p:stCondLst>
                                            <p:cond delay="600"/>
                                          </p:stCondLst>
                                        </p:cTn>
                                        <p:tgtEl>
                                          <p:spTgt spid="10">
                                            <p:txEl>
                                              <p:pRg st="4" end="4"/>
                                            </p:txEl>
                                          </p:spTgt>
                                        </p:tgtEl>
                                      </p:cBhvr>
                                      <p:from x="100000" y="100000"/>
                                      <p:to x="80000" y="100000"/>
                                    </p:animScale>
                                  </p:childTnLst>
                                </p:cTn>
                              </p:par>
                            </p:childTnLst>
                          </p:cTn>
                        </p:par>
                      </p:childTnLst>
                    </p:cTn>
                  </p:par>
                  <p:par>
                    <p:cTn id="35" fill="hold">
                      <p:stCondLst>
                        <p:cond delay="indefinite"/>
                      </p:stCondLst>
                      <p:childTnLst>
                        <p:par>
                          <p:cTn id="36" fill="hold">
                            <p:stCondLst>
                              <p:cond delay="0"/>
                            </p:stCondLst>
                            <p:childTnLst>
                              <p:par>
                                <p:cTn id="37" presetID="34" presetClass="entr" presetSubtype="0" fill="hold" grpId="0" nodeType="clickEffect">
                                  <p:stCondLst>
                                    <p:cond delay="0"/>
                                  </p:stCondLst>
                                  <p:childTnLst>
                                    <p:set>
                                      <p:cBhvr>
                                        <p:cTn id="38" dur="1" fill="hold">
                                          <p:stCondLst>
                                            <p:cond delay="0"/>
                                          </p:stCondLst>
                                        </p:cTn>
                                        <p:tgtEl>
                                          <p:spTgt spid="10">
                                            <p:txEl>
                                              <p:pRg st="5" end="5"/>
                                            </p:txEl>
                                          </p:spTgt>
                                        </p:tgtEl>
                                        <p:attrNameLst>
                                          <p:attrName>style.visibility</p:attrName>
                                        </p:attrNameLst>
                                      </p:cBhvr>
                                      <p:to>
                                        <p:strVal val="visible"/>
                                      </p:to>
                                    </p:set>
                                    <p:anim from="(-#ppt_w/2)" to="(#ppt_x)" calcmode="lin" valueType="num">
                                      <p:cBhvr>
                                        <p:cTn id="39" dur="600" fill="hold">
                                          <p:stCondLst>
                                            <p:cond delay="0"/>
                                          </p:stCondLst>
                                        </p:cTn>
                                        <p:tgtEl>
                                          <p:spTgt spid="10">
                                            <p:txEl>
                                              <p:pRg st="5" end="5"/>
                                            </p:txEl>
                                          </p:spTgt>
                                        </p:tgtEl>
                                        <p:attrNameLst>
                                          <p:attrName>ppt_x</p:attrName>
                                        </p:attrNameLst>
                                      </p:cBhvr>
                                    </p:anim>
                                    <p:anim from="0" to="-1.0" calcmode="lin" valueType="num">
                                      <p:cBhvr>
                                        <p:cTn id="40" dur="200" decel="50000" autoRev="1" fill="hold">
                                          <p:stCondLst>
                                            <p:cond delay="600"/>
                                          </p:stCondLst>
                                        </p:cTn>
                                        <p:tgtEl>
                                          <p:spTgt spid="10">
                                            <p:txEl>
                                              <p:pRg st="5" end="5"/>
                                            </p:txEl>
                                          </p:spTgt>
                                        </p:tgtEl>
                                        <p:attrNameLst>
                                          <p:attrName>xshear</p:attrName>
                                        </p:attrNameLst>
                                      </p:cBhvr>
                                    </p:anim>
                                    <p:anim by="(#ppt_h/3+#ppt_w*0.1)" calcmode="lin" valueType="num">
                                      <p:cBhvr additive="sum">
                                        <p:cTn id="41" dur="200" decel="100000" autoRev="1" fill="hold">
                                          <p:stCondLst>
                                            <p:cond delay="600"/>
                                          </p:stCondLst>
                                        </p:cTn>
                                        <p:tgtEl>
                                          <p:spTgt spid="10">
                                            <p:txEl>
                                              <p:pRg st="5" end="5"/>
                                            </p:txEl>
                                          </p:spTgt>
                                        </p:tgtEl>
                                        <p:attrNameLst>
                                          <p:attrName>ppt_x</p:attrName>
                                        </p:attrNameLst>
                                      </p:cBhvr>
                                    </p:anim>
                                    <p:animScale>
                                      <p:cBhvr>
                                        <p:cTn id="42" dur="200" decel="100000" autoRev="1" fill="hold">
                                          <p:stCondLst>
                                            <p:cond delay="600"/>
                                          </p:stCondLst>
                                        </p:cTn>
                                        <p:tgtEl>
                                          <p:spTgt spid="10">
                                            <p:txEl>
                                              <p:pRg st="5" end="5"/>
                                            </p:txEl>
                                          </p:spTgt>
                                        </p:tgtEl>
                                      </p:cBhvr>
                                      <p:from x="100000" y="100000"/>
                                      <p:to x="80000" y="100000"/>
                                    </p:animScale>
                                  </p:childTnLst>
                                </p:cTn>
                              </p:par>
                            </p:childTnLst>
                          </p:cTn>
                        </p:par>
                      </p:childTnLst>
                    </p:cTn>
                  </p:par>
                  <p:par>
                    <p:cTn id="43" fill="hold">
                      <p:stCondLst>
                        <p:cond delay="indefinite"/>
                      </p:stCondLst>
                      <p:childTnLst>
                        <p:par>
                          <p:cTn id="44" fill="hold">
                            <p:stCondLst>
                              <p:cond delay="0"/>
                            </p:stCondLst>
                            <p:childTnLst>
                              <p:par>
                                <p:cTn id="45" presetID="34" presetClass="entr" presetSubtype="0" fill="hold" grpId="0" nodeType="clickEffect">
                                  <p:stCondLst>
                                    <p:cond delay="0"/>
                                  </p:stCondLst>
                                  <p:childTnLst>
                                    <p:set>
                                      <p:cBhvr>
                                        <p:cTn id="46" dur="1" fill="hold">
                                          <p:stCondLst>
                                            <p:cond delay="0"/>
                                          </p:stCondLst>
                                        </p:cTn>
                                        <p:tgtEl>
                                          <p:spTgt spid="10">
                                            <p:txEl>
                                              <p:pRg st="6" end="6"/>
                                            </p:txEl>
                                          </p:spTgt>
                                        </p:tgtEl>
                                        <p:attrNameLst>
                                          <p:attrName>style.visibility</p:attrName>
                                        </p:attrNameLst>
                                      </p:cBhvr>
                                      <p:to>
                                        <p:strVal val="visible"/>
                                      </p:to>
                                    </p:set>
                                    <p:anim from="(-#ppt_w/2)" to="(#ppt_x)" calcmode="lin" valueType="num">
                                      <p:cBhvr>
                                        <p:cTn id="47" dur="600" fill="hold">
                                          <p:stCondLst>
                                            <p:cond delay="0"/>
                                          </p:stCondLst>
                                        </p:cTn>
                                        <p:tgtEl>
                                          <p:spTgt spid="10">
                                            <p:txEl>
                                              <p:pRg st="6" end="6"/>
                                            </p:txEl>
                                          </p:spTgt>
                                        </p:tgtEl>
                                        <p:attrNameLst>
                                          <p:attrName>ppt_x</p:attrName>
                                        </p:attrNameLst>
                                      </p:cBhvr>
                                    </p:anim>
                                    <p:anim from="0" to="-1.0" calcmode="lin" valueType="num">
                                      <p:cBhvr>
                                        <p:cTn id="48" dur="200" decel="50000" autoRev="1" fill="hold">
                                          <p:stCondLst>
                                            <p:cond delay="600"/>
                                          </p:stCondLst>
                                        </p:cTn>
                                        <p:tgtEl>
                                          <p:spTgt spid="10">
                                            <p:txEl>
                                              <p:pRg st="6" end="6"/>
                                            </p:txEl>
                                          </p:spTgt>
                                        </p:tgtEl>
                                        <p:attrNameLst>
                                          <p:attrName>xshear</p:attrName>
                                        </p:attrNameLst>
                                      </p:cBhvr>
                                    </p:anim>
                                    <p:anim by="(#ppt_h/3+#ppt_w*0.1)" calcmode="lin" valueType="num">
                                      <p:cBhvr additive="sum">
                                        <p:cTn id="49" dur="200" decel="100000" autoRev="1" fill="hold">
                                          <p:stCondLst>
                                            <p:cond delay="600"/>
                                          </p:stCondLst>
                                        </p:cTn>
                                        <p:tgtEl>
                                          <p:spTgt spid="10">
                                            <p:txEl>
                                              <p:pRg st="6" end="6"/>
                                            </p:txEl>
                                          </p:spTgt>
                                        </p:tgtEl>
                                        <p:attrNameLst>
                                          <p:attrName>ppt_x</p:attrName>
                                        </p:attrNameLst>
                                      </p:cBhvr>
                                    </p:anim>
                                    <p:animScale>
                                      <p:cBhvr>
                                        <p:cTn id="50" dur="200" decel="100000" autoRev="1" fill="hold">
                                          <p:stCondLst>
                                            <p:cond delay="600"/>
                                          </p:stCondLst>
                                        </p:cTn>
                                        <p:tgtEl>
                                          <p:spTgt spid="10">
                                            <p:txEl>
                                              <p:pRg st="6" end="6"/>
                                            </p:txEl>
                                          </p:spTgt>
                                        </p:tgtEl>
                                      </p:cBhvr>
                                      <p:from x="100000" y="100000"/>
                                      <p:to x="80000" y="100000"/>
                                    </p:animScale>
                                  </p:childTnLst>
                                </p:cTn>
                              </p:par>
                            </p:childTnLst>
                          </p:cTn>
                        </p:par>
                      </p:childTnLst>
                    </p:cTn>
                  </p:par>
                  <p:par>
                    <p:cTn id="51" fill="hold">
                      <p:stCondLst>
                        <p:cond delay="indefinite"/>
                      </p:stCondLst>
                      <p:childTnLst>
                        <p:par>
                          <p:cTn id="52" fill="hold">
                            <p:stCondLst>
                              <p:cond delay="0"/>
                            </p:stCondLst>
                            <p:childTnLst>
                              <p:par>
                                <p:cTn id="53" presetID="34" presetClass="entr" presetSubtype="0" fill="hold" grpId="0" nodeType="clickEffect">
                                  <p:stCondLst>
                                    <p:cond delay="0"/>
                                  </p:stCondLst>
                                  <p:childTnLst>
                                    <p:set>
                                      <p:cBhvr>
                                        <p:cTn id="54" dur="1" fill="hold">
                                          <p:stCondLst>
                                            <p:cond delay="0"/>
                                          </p:stCondLst>
                                        </p:cTn>
                                        <p:tgtEl>
                                          <p:spTgt spid="10">
                                            <p:txEl>
                                              <p:pRg st="7" end="7"/>
                                            </p:txEl>
                                          </p:spTgt>
                                        </p:tgtEl>
                                        <p:attrNameLst>
                                          <p:attrName>style.visibility</p:attrName>
                                        </p:attrNameLst>
                                      </p:cBhvr>
                                      <p:to>
                                        <p:strVal val="visible"/>
                                      </p:to>
                                    </p:set>
                                    <p:anim from="(-#ppt_w/2)" to="(#ppt_x)" calcmode="lin" valueType="num">
                                      <p:cBhvr>
                                        <p:cTn id="55" dur="600" fill="hold">
                                          <p:stCondLst>
                                            <p:cond delay="0"/>
                                          </p:stCondLst>
                                        </p:cTn>
                                        <p:tgtEl>
                                          <p:spTgt spid="10">
                                            <p:txEl>
                                              <p:pRg st="7" end="7"/>
                                            </p:txEl>
                                          </p:spTgt>
                                        </p:tgtEl>
                                        <p:attrNameLst>
                                          <p:attrName>ppt_x</p:attrName>
                                        </p:attrNameLst>
                                      </p:cBhvr>
                                    </p:anim>
                                    <p:anim from="0" to="-1.0" calcmode="lin" valueType="num">
                                      <p:cBhvr>
                                        <p:cTn id="56" dur="200" decel="50000" autoRev="1" fill="hold">
                                          <p:stCondLst>
                                            <p:cond delay="600"/>
                                          </p:stCondLst>
                                        </p:cTn>
                                        <p:tgtEl>
                                          <p:spTgt spid="10">
                                            <p:txEl>
                                              <p:pRg st="7" end="7"/>
                                            </p:txEl>
                                          </p:spTgt>
                                        </p:tgtEl>
                                        <p:attrNameLst>
                                          <p:attrName>xshear</p:attrName>
                                        </p:attrNameLst>
                                      </p:cBhvr>
                                    </p:anim>
                                    <p:anim by="(#ppt_h/3+#ppt_w*0.1)" calcmode="lin" valueType="num">
                                      <p:cBhvr additive="sum">
                                        <p:cTn id="57" dur="200" decel="100000" autoRev="1" fill="hold">
                                          <p:stCondLst>
                                            <p:cond delay="600"/>
                                          </p:stCondLst>
                                        </p:cTn>
                                        <p:tgtEl>
                                          <p:spTgt spid="10">
                                            <p:txEl>
                                              <p:pRg st="7" end="7"/>
                                            </p:txEl>
                                          </p:spTgt>
                                        </p:tgtEl>
                                        <p:attrNameLst>
                                          <p:attrName>ppt_x</p:attrName>
                                        </p:attrNameLst>
                                      </p:cBhvr>
                                    </p:anim>
                                    <p:animScale>
                                      <p:cBhvr>
                                        <p:cTn id="58" dur="200" decel="100000" autoRev="1" fill="hold">
                                          <p:stCondLst>
                                            <p:cond delay="600"/>
                                          </p:stCondLst>
                                        </p:cTn>
                                        <p:tgtEl>
                                          <p:spTgt spid="10">
                                            <p:txEl>
                                              <p:pRg st="7" end="7"/>
                                            </p:txEl>
                                          </p:spTgt>
                                        </p:tgtEl>
                                      </p:cBhvr>
                                      <p:from x="100000" y="100000"/>
                                      <p:to x="80000" y="100000"/>
                                    </p:animScale>
                                  </p:childTnLst>
                                </p:cTn>
                              </p:par>
                            </p:childTnLst>
                          </p:cTn>
                        </p:par>
                      </p:childTnLst>
                    </p:cTn>
                  </p:par>
                  <p:par>
                    <p:cTn id="59" fill="hold">
                      <p:stCondLst>
                        <p:cond delay="indefinite"/>
                      </p:stCondLst>
                      <p:childTnLst>
                        <p:par>
                          <p:cTn id="60" fill="hold">
                            <p:stCondLst>
                              <p:cond delay="0"/>
                            </p:stCondLst>
                            <p:childTnLst>
                              <p:par>
                                <p:cTn id="61" presetID="34" presetClass="entr" presetSubtype="0" fill="hold" grpId="0" nodeType="clickEffect">
                                  <p:stCondLst>
                                    <p:cond delay="0"/>
                                  </p:stCondLst>
                                  <p:childTnLst>
                                    <p:set>
                                      <p:cBhvr>
                                        <p:cTn id="62" dur="1" fill="hold">
                                          <p:stCondLst>
                                            <p:cond delay="0"/>
                                          </p:stCondLst>
                                        </p:cTn>
                                        <p:tgtEl>
                                          <p:spTgt spid="10">
                                            <p:txEl>
                                              <p:pRg st="8" end="8"/>
                                            </p:txEl>
                                          </p:spTgt>
                                        </p:tgtEl>
                                        <p:attrNameLst>
                                          <p:attrName>style.visibility</p:attrName>
                                        </p:attrNameLst>
                                      </p:cBhvr>
                                      <p:to>
                                        <p:strVal val="visible"/>
                                      </p:to>
                                    </p:set>
                                    <p:anim from="(-#ppt_w/2)" to="(#ppt_x)" calcmode="lin" valueType="num">
                                      <p:cBhvr>
                                        <p:cTn id="63" dur="600" fill="hold">
                                          <p:stCondLst>
                                            <p:cond delay="0"/>
                                          </p:stCondLst>
                                        </p:cTn>
                                        <p:tgtEl>
                                          <p:spTgt spid="10">
                                            <p:txEl>
                                              <p:pRg st="8" end="8"/>
                                            </p:txEl>
                                          </p:spTgt>
                                        </p:tgtEl>
                                        <p:attrNameLst>
                                          <p:attrName>ppt_x</p:attrName>
                                        </p:attrNameLst>
                                      </p:cBhvr>
                                    </p:anim>
                                    <p:anim from="0" to="-1.0" calcmode="lin" valueType="num">
                                      <p:cBhvr>
                                        <p:cTn id="64" dur="200" decel="50000" autoRev="1" fill="hold">
                                          <p:stCondLst>
                                            <p:cond delay="600"/>
                                          </p:stCondLst>
                                        </p:cTn>
                                        <p:tgtEl>
                                          <p:spTgt spid="10">
                                            <p:txEl>
                                              <p:pRg st="8" end="8"/>
                                            </p:txEl>
                                          </p:spTgt>
                                        </p:tgtEl>
                                        <p:attrNameLst>
                                          <p:attrName>xshear</p:attrName>
                                        </p:attrNameLst>
                                      </p:cBhvr>
                                    </p:anim>
                                    <p:anim by="(#ppt_h/3+#ppt_w*0.1)" calcmode="lin" valueType="num">
                                      <p:cBhvr additive="sum">
                                        <p:cTn id="65" dur="200" decel="100000" autoRev="1" fill="hold">
                                          <p:stCondLst>
                                            <p:cond delay="600"/>
                                          </p:stCondLst>
                                        </p:cTn>
                                        <p:tgtEl>
                                          <p:spTgt spid="10">
                                            <p:txEl>
                                              <p:pRg st="8" end="8"/>
                                            </p:txEl>
                                          </p:spTgt>
                                        </p:tgtEl>
                                        <p:attrNameLst>
                                          <p:attrName>ppt_x</p:attrName>
                                        </p:attrNameLst>
                                      </p:cBhvr>
                                    </p:anim>
                                    <p:animScale>
                                      <p:cBhvr>
                                        <p:cTn id="66" dur="200" decel="100000" autoRev="1" fill="hold">
                                          <p:stCondLst>
                                            <p:cond delay="600"/>
                                          </p:stCondLst>
                                        </p:cTn>
                                        <p:tgtEl>
                                          <p:spTgt spid="10">
                                            <p:txEl>
                                              <p:pRg st="8" end="8"/>
                                            </p:txEl>
                                          </p:spTgt>
                                        </p:tgtEl>
                                      </p:cBhvr>
                                      <p:from x="100000" y="100000"/>
                                      <p:to x="80000" y="100000"/>
                                    </p:animScale>
                                  </p:childTnLst>
                                </p:cTn>
                              </p:par>
                            </p:childTnLst>
                          </p:cTn>
                        </p:par>
                      </p:childTnLst>
                    </p:cTn>
                  </p:par>
                  <p:par>
                    <p:cTn id="67" fill="hold">
                      <p:stCondLst>
                        <p:cond delay="indefinite"/>
                      </p:stCondLst>
                      <p:childTnLst>
                        <p:par>
                          <p:cTn id="68" fill="hold">
                            <p:stCondLst>
                              <p:cond delay="0"/>
                            </p:stCondLst>
                            <p:childTnLst>
                              <p:par>
                                <p:cTn id="69" presetID="34" presetClass="entr" presetSubtype="0" fill="hold" grpId="0" nodeType="clickEffect">
                                  <p:stCondLst>
                                    <p:cond delay="0"/>
                                  </p:stCondLst>
                                  <p:childTnLst>
                                    <p:set>
                                      <p:cBhvr>
                                        <p:cTn id="70" dur="1" fill="hold">
                                          <p:stCondLst>
                                            <p:cond delay="0"/>
                                          </p:stCondLst>
                                        </p:cTn>
                                        <p:tgtEl>
                                          <p:spTgt spid="10">
                                            <p:txEl>
                                              <p:pRg st="9" end="9"/>
                                            </p:txEl>
                                          </p:spTgt>
                                        </p:tgtEl>
                                        <p:attrNameLst>
                                          <p:attrName>style.visibility</p:attrName>
                                        </p:attrNameLst>
                                      </p:cBhvr>
                                      <p:to>
                                        <p:strVal val="visible"/>
                                      </p:to>
                                    </p:set>
                                    <p:anim from="(-#ppt_w/2)" to="(#ppt_x)" calcmode="lin" valueType="num">
                                      <p:cBhvr>
                                        <p:cTn id="71" dur="600" fill="hold">
                                          <p:stCondLst>
                                            <p:cond delay="0"/>
                                          </p:stCondLst>
                                        </p:cTn>
                                        <p:tgtEl>
                                          <p:spTgt spid="10">
                                            <p:txEl>
                                              <p:pRg st="9" end="9"/>
                                            </p:txEl>
                                          </p:spTgt>
                                        </p:tgtEl>
                                        <p:attrNameLst>
                                          <p:attrName>ppt_x</p:attrName>
                                        </p:attrNameLst>
                                      </p:cBhvr>
                                    </p:anim>
                                    <p:anim from="0" to="-1.0" calcmode="lin" valueType="num">
                                      <p:cBhvr>
                                        <p:cTn id="72" dur="200" decel="50000" autoRev="1" fill="hold">
                                          <p:stCondLst>
                                            <p:cond delay="600"/>
                                          </p:stCondLst>
                                        </p:cTn>
                                        <p:tgtEl>
                                          <p:spTgt spid="10">
                                            <p:txEl>
                                              <p:pRg st="9" end="9"/>
                                            </p:txEl>
                                          </p:spTgt>
                                        </p:tgtEl>
                                        <p:attrNameLst>
                                          <p:attrName>xshear</p:attrName>
                                        </p:attrNameLst>
                                      </p:cBhvr>
                                    </p:anim>
                                    <p:anim by="(#ppt_h/3+#ppt_w*0.1)" calcmode="lin" valueType="num">
                                      <p:cBhvr additive="sum">
                                        <p:cTn id="73" dur="200" decel="100000" autoRev="1" fill="hold">
                                          <p:stCondLst>
                                            <p:cond delay="600"/>
                                          </p:stCondLst>
                                        </p:cTn>
                                        <p:tgtEl>
                                          <p:spTgt spid="10">
                                            <p:txEl>
                                              <p:pRg st="9" end="9"/>
                                            </p:txEl>
                                          </p:spTgt>
                                        </p:tgtEl>
                                        <p:attrNameLst>
                                          <p:attrName>ppt_x</p:attrName>
                                        </p:attrNameLst>
                                      </p:cBhvr>
                                    </p:anim>
                                    <p:animScale>
                                      <p:cBhvr>
                                        <p:cTn id="74" dur="200" decel="100000" autoRev="1" fill="hold">
                                          <p:stCondLst>
                                            <p:cond delay="600"/>
                                          </p:stCondLst>
                                        </p:cTn>
                                        <p:tgtEl>
                                          <p:spTgt spid="10">
                                            <p:txEl>
                                              <p:pRg st="9" end="9"/>
                                            </p:txEl>
                                          </p:spTgt>
                                        </p:tgtEl>
                                      </p:cBhvr>
                                      <p:from x="100000" y="100000"/>
                                      <p:to x="80000" y="100000"/>
                                    </p:animScale>
                                  </p:childTnLst>
                                </p:cTn>
                              </p:par>
                            </p:childTnLst>
                          </p:cTn>
                        </p:par>
                      </p:childTnLst>
                    </p:cTn>
                  </p:par>
                  <p:par>
                    <p:cTn id="75" fill="hold">
                      <p:stCondLst>
                        <p:cond delay="indefinite"/>
                      </p:stCondLst>
                      <p:childTnLst>
                        <p:par>
                          <p:cTn id="76" fill="hold">
                            <p:stCondLst>
                              <p:cond delay="0"/>
                            </p:stCondLst>
                            <p:childTnLst>
                              <p:par>
                                <p:cTn id="77" presetID="34" presetClass="entr" presetSubtype="0" fill="hold" grpId="0" nodeType="clickEffect">
                                  <p:stCondLst>
                                    <p:cond delay="0"/>
                                  </p:stCondLst>
                                  <p:childTnLst>
                                    <p:set>
                                      <p:cBhvr>
                                        <p:cTn id="78" dur="1" fill="hold">
                                          <p:stCondLst>
                                            <p:cond delay="0"/>
                                          </p:stCondLst>
                                        </p:cTn>
                                        <p:tgtEl>
                                          <p:spTgt spid="10">
                                            <p:txEl>
                                              <p:pRg st="10" end="10"/>
                                            </p:txEl>
                                          </p:spTgt>
                                        </p:tgtEl>
                                        <p:attrNameLst>
                                          <p:attrName>style.visibility</p:attrName>
                                        </p:attrNameLst>
                                      </p:cBhvr>
                                      <p:to>
                                        <p:strVal val="visible"/>
                                      </p:to>
                                    </p:set>
                                    <p:anim from="(-#ppt_w/2)" to="(#ppt_x)" calcmode="lin" valueType="num">
                                      <p:cBhvr>
                                        <p:cTn id="79" dur="600" fill="hold">
                                          <p:stCondLst>
                                            <p:cond delay="0"/>
                                          </p:stCondLst>
                                        </p:cTn>
                                        <p:tgtEl>
                                          <p:spTgt spid="10">
                                            <p:txEl>
                                              <p:pRg st="10" end="10"/>
                                            </p:txEl>
                                          </p:spTgt>
                                        </p:tgtEl>
                                        <p:attrNameLst>
                                          <p:attrName>ppt_x</p:attrName>
                                        </p:attrNameLst>
                                      </p:cBhvr>
                                    </p:anim>
                                    <p:anim from="0" to="-1.0" calcmode="lin" valueType="num">
                                      <p:cBhvr>
                                        <p:cTn id="80" dur="200" decel="50000" autoRev="1" fill="hold">
                                          <p:stCondLst>
                                            <p:cond delay="600"/>
                                          </p:stCondLst>
                                        </p:cTn>
                                        <p:tgtEl>
                                          <p:spTgt spid="10">
                                            <p:txEl>
                                              <p:pRg st="10" end="10"/>
                                            </p:txEl>
                                          </p:spTgt>
                                        </p:tgtEl>
                                        <p:attrNameLst>
                                          <p:attrName>xshear</p:attrName>
                                        </p:attrNameLst>
                                      </p:cBhvr>
                                    </p:anim>
                                    <p:anim by="(#ppt_h/3+#ppt_w*0.1)" calcmode="lin" valueType="num">
                                      <p:cBhvr additive="sum">
                                        <p:cTn id="81" dur="200" decel="100000" autoRev="1" fill="hold">
                                          <p:stCondLst>
                                            <p:cond delay="600"/>
                                          </p:stCondLst>
                                        </p:cTn>
                                        <p:tgtEl>
                                          <p:spTgt spid="10">
                                            <p:txEl>
                                              <p:pRg st="10" end="10"/>
                                            </p:txEl>
                                          </p:spTgt>
                                        </p:tgtEl>
                                        <p:attrNameLst>
                                          <p:attrName>ppt_x</p:attrName>
                                        </p:attrNameLst>
                                      </p:cBhvr>
                                    </p:anim>
                                    <p:animScale>
                                      <p:cBhvr>
                                        <p:cTn id="82" dur="200" decel="100000" autoRev="1" fill="hold">
                                          <p:stCondLst>
                                            <p:cond delay="600"/>
                                          </p:stCondLst>
                                        </p:cTn>
                                        <p:tgtEl>
                                          <p:spTgt spid="10">
                                            <p:txEl>
                                              <p:pRg st="10" end="10"/>
                                            </p:txEl>
                                          </p:spTgt>
                                        </p:tgtEl>
                                      </p:cBhvr>
                                      <p:from x="100000" y="100000"/>
                                      <p:to x="80000" y="100000"/>
                                    </p:animScale>
                                  </p:childTnLst>
                                </p:cTn>
                              </p:par>
                            </p:childTnLst>
                          </p:cTn>
                        </p:par>
                      </p:childTnLst>
                    </p:cTn>
                  </p:par>
                  <p:par>
                    <p:cTn id="83" fill="hold">
                      <p:stCondLst>
                        <p:cond delay="indefinite"/>
                      </p:stCondLst>
                      <p:childTnLst>
                        <p:par>
                          <p:cTn id="84" fill="hold">
                            <p:stCondLst>
                              <p:cond delay="0"/>
                            </p:stCondLst>
                            <p:childTnLst>
                              <p:par>
                                <p:cTn id="85" presetID="34" presetClass="entr" presetSubtype="0" fill="hold" grpId="0" nodeType="clickEffect">
                                  <p:stCondLst>
                                    <p:cond delay="0"/>
                                  </p:stCondLst>
                                  <p:childTnLst>
                                    <p:set>
                                      <p:cBhvr>
                                        <p:cTn id="86" dur="1" fill="hold">
                                          <p:stCondLst>
                                            <p:cond delay="0"/>
                                          </p:stCondLst>
                                        </p:cTn>
                                        <p:tgtEl>
                                          <p:spTgt spid="10">
                                            <p:txEl>
                                              <p:pRg st="11" end="11"/>
                                            </p:txEl>
                                          </p:spTgt>
                                        </p:tgtEl>
                                        <p:attrNameLst>
                                          <p:attrName>style.visibility</p:attrName>
                                        </p:attrNameLst>
                                      </p:cBhvr>
                                      <p:to>
                                        <p:strVal val="visible"/>
                                      </p:to>
                                    </p:set>
                                    <p:anim from="(-#ppt_w/2)" to="(#ppt_x)" calcmode="lin" valueType="num">
                                      <p:cBhvr>
                                        <p:cTn id="87" dur="600" fill="hold">
                                          <p:stCondLst>
                                            <p:cond delay="0"/>
                                          </p:stCondLst>
                                        </p:cTn>
                                        <p:tgtEl>
                                          <p:spTgt spid="10">
                                            <p:txEl>
                                              <p:pRg st="11" end="11"/>
                                            </p:txEl>
                                          </p:spTgt>
                                        </p:tgtEl>
                                        <p:attrNameLst>
                                          <p:attrName>ppt_x</p:attrName>
                                        </p:attrNameLst>
                                      </p:cBhvr>
                                    </p:anim>
                                    <p:anim from="0" to="-1.0" calcmode="lin" valueType="num">
                                      <p:cBhvr>
                                        <p:cTn id="88" dur="200" decel="50000" autoRev="1" fill="hold">
                                          <p:stCondLst>
                                            <p:cond delay="600"/>
                                          </p:stCondLst>
                                        </p:cTn>
                                        <p:tgtEl>
                                          <p:spTgt spid="10">
                                            <p:txEl>
                                              <p:pRg st="11" end="11"/>
                                            </p:txEl>
                                          </p:spTgt>
                                        </p:tgtEl>
                                        <p:attrNameLst>
                                          <p:attrName>xshear</p:attrName>
                                        </p:attrNameLst>
                                      </p:cBhvr>
                                    </p:anim>
                                    <p:anim by="(#ppt_h/3+#ppt_w*0.1)" calcmode="lin" valueType="num">
                                      <p:cBhvr additive="sum">
                                        <p:cTn id="89" dur="200" decel="100000" autoRev="1" fill="hold">
                                          <p:stCondLst>
                                            <p:cond delay="600"/>
                                          </p:stCondLst>
                                        </p:cTn>
                                        <p:tgtEl>
                                          <p:spTgt spid="10">
                                            <p:txEl>
                                              <p:pRg st="11" end="11"/>
                                            </p:txEl>
                                          </p:spTgt>
                                        </p:tgtEl>
                                        <p:attrNameLst>
                                          <p:attrName>ppt_x</p:attrName>
                                        </p:attrNameLst>
                                      </p:cBhvr>
                                    </p:anim>
                                    <p:animScale>
                                      <p:cBhvr>
                                        <p:cTn id="90" dur="200" decel="100000" autoRev="1" fill="hold">
                                          <p:stCondLst>
                                            <p:cond delay="600"/>
                                          </p:stCondLst>
                                        </p:cTn>
                                        <p:tgtEl>
                                          <p:spTgt spid="10">
                                            <p:txEl>
                                              <p:pRg st="11" end="11"/>
                                            </p:txEl>
                                          </p:spTgt>
                                        </p:tgtEl>
                                      </p:cBhvr>
                                      <p:from x="100000" y="100000"/>
                                      <p:to x="80000" y="100000"/>
                                    </p:animScale>
                                  </p:childTnLst>
                                </p:cTn>
                              </p:par>
                            </p:childTnLst>
                          </p:cTn>
                        </p:par>
                      </p:childTnLst>
                    </p:cTn>
                  </p:par>
                  <p:par>
                    <p:cTn id="91" fill="hold">
                      <p:stCondLst>
                        <p:cond delay="indefinite"/>
                      </p:stCondLst>
                      <p:childTnLst>
                        <p:par>
                          <p:cTn id="92" fill="hold">
                            <p:stCondLst>
                              <p:cond delay="0"/>
                            </p:stCondLst>
                            <p:childTnLst>
                              <p:par>
                                <p:cTn id="93" presetID="34" presetClass="entr" presetSubtype="0" fill="hold" grpId="0" nodeType="clickEffect">
                                  <p:stCondLst>
                                    <p:cond delay="0"/>
                                  </p:stCondLst>
                                  <p:childTnLst>
                                    <p:set>
                                      <p:cBhvr>
                                        <p:cTn id="94" dur="1" fill="hold">
                                          <p:stCondLst>
                                            <p:cond delay="0"/>
                                          </p:stCondLst>
                                        </p:cTn>
                                        <p:tgtEl>
                                          <p:spTgt spid="10">
                                            <p:txEl>
                                              <p:pRg st="12" end="12"/>
                                            </p:txEl>
                                          </p:spTgt>
                                        </p:tgtEl>
                                        <p:attrNameLst>
                                          <p:attrName>style.visibility</p:attrName>
                                        </p:attrNameLst>
                                      </p:cBhvr>
                                      <p:to>
                                        <p:strVal val="visible"/>
                                      </p:to>
                                    </p:set>
                                    <p:anim from="(-#ppt_w/2)" to="(#ppt_x)" calcmode="lin" valueType="num">
                                      <p:cBhvr>
                                        <p:cTn id="95" dur="600" fill="hold">
                                          <p:stCondLst>
                                            <p:cond delay="0"/>
                                          </p:stCondLst>
                                        </p:cTn>
                                        <p:tgtEl>
                                          <p:spTgt spid="10">
                                            <p:txEl>
                                              <p:pRg st="12" end="12"/>
                                            </p:txEl>
                                          </p:spTgt>
                                        </p:tgtEl>
                                        <p:attrNameLst>
                                          <p:attrName>ppt_x</p:attrName>
                                        </p:attrNameLst>
                                      </p:cBhvr>
                                    </p:anim>
                                    <p:anim from="0" to="-1.0" calcmode="lin" valueType="num">
                                      <p:cBhvr>
                                        <p:cTn id="96" dur="200" decel="50000" autoRev="1" fill="hold">
                                          <p:stCondLst>
                                            <p:cond delay="600"/>
                                          </p:stCondLst>
                                        </p:cTn>
                                        <p:tgtEl>
                                          <p:spTgt spid="10">
                                            <p:txEl>
                                              <p:pRg st="12" end="12"/>
                                            </p:txEl>
                                          </p:spTgt>
                                        </p:tgtEl>
                                        <p:attrNameLst>
                                          <p:attrName>xshear</p:attrName>
                                        </p:attrNameLst>
                                      </p:cBhvr>
                                    </p:anim>
                                    <p:anim by="(#ppt_h/3+#ppt_w*0.1)" calcmode="lin" valueType="num">
                                      <p:cBhvr additive="sum">
                                        <p:cTn id="97" dur="200" decel="100000" autoRev="1" fill="hold">
                                          <p:stCondLst>
                                            <p:cond delay="600"/>
                                          </p:stCondLst>
                                        </p:cTn>
                                        <p:tgtEl>
                                          <p:spTgt spid="10">
                                            <p:txEl>
                                              <p:pRg st="12" end="12"/>
                                            </p:txEl>
                                          </p:spTgt>
                                        </p:tgtEl>
                                        <p:attrNameLst>
                                          <p:attrName>ppt_x</p:attrName>
                                        </p:attrNameLst>
                                      </p:cBhvr>
                                    </p:anim>
                                    <p:animScale>
                                      <p:cBhvr>
                                        <p:cTn id="98" dur="200" decel="100000" autoRev="1" fill="hold">
                                          <p:stCondLst>
                                            <p:cond delay="600"/>
                                          </p:stCondLst>
                                        </p:cTn>
                                        <p:tgtEl>
                                          <p:spTgt spid="10">
                                            <p:txEl>
                                              <p:pRg st="12" end="12"/>
                                            </p:txEl>
                                          </p:spTgt>
                                        </p:tgtEl>
                                      </p:cBhvr>
                                      <p:from x="100000" y="100000"/>
                                      <p:to x="80000" y="100000"/>
                                    </p:animScale>
                                  </p:childTnLst>
                                </p:cTn>
                              </p:par>
                            </p:childTnLst>
                          </p:cTn>
                        </p:par>
                      </p:childTnLst>
                    </p:cTn>
                  </p:par>
                  <p:par>
                    <p:cTn id="99" fill="hold">
                      <p:stCondLst>
                        <p:cond delay="indefinite"/>
                      </p:stCondLst>
                      <p:childTnLst>
                        <p:par>
                          <p:cTn id="100" fill="hold">
                            <p:stCondLst>
                              <p:cond delay="0"/>
                            </p:stCondLst>
                            <p:childTnLst>
                              <p:par>
                                <p:cTn id="101" presetID="34" presetClass="entr" presetSubtype="0" fill="hold" grpId="0" nodeType="clickEffect">
                                  <p:stCondLst>
                                    <p:cond delay="0"/>
                                  </p:stCondLst>
                                  <p:childTnLst>
                                    <p:set>
                                      <p:cBhvr>
                                        <p:cTn id="102" dur="1" fill="hold">
                                          <p:stCondLst>
                                            <p:cond delay="0"/>
                                          </p:stCondLst>
                                        </p:cTn>
                                        <p:tgtEl>
                                          <p:spTgt spid="10">
                                            <p:txEl>
                                              <p:pRg st="13" end="13"/>
                                            </p:txEl>
                                          </p:spTgt>
                                        </p:tgtEl>
                                        <p:attrNameLst>
                                          <p:attrName>style.visibility</p:attrName>
                                        </p:attrNameLst>
                                      </p:cBhvr>
                                      <p:to>
                                        <p:strVal val="visible"/>
                                      </p:to>
                                    </p:set>
                                    <p:anim from="(-#ppt_w/2)" to="(#ppt_x)" calcmode="lin" valueType="num">
                                      <p:cBhvr>
                                        <p:cTn id="103" dur="600" fill="hold">
                                          <p:stCondLst>
                                            <p:cond delay="0"/>
                                          </p:stCondLst>
                                        </p:cTn>
                                        <p:tgtEl>
                                          <p:spTgt spid="10">
                                            <p:txEl>
                                              <p:pRg st="13" end="13"/>
                                            </p:txEl>
                                          </p:spTgt>
                                        </p:tgtEl>
                                        <p:attrNameLst>
                                          <p:attrName>ppt_x</p:attrName>
                                        </p:attrNameLst>
                                      </p:cBhvr>
                                    </p:anim>
                                    <p:anim from="0" to="-1.0" calcmode="lin" valueType="num">
                                      <p:cBhvr>
                                        <p:cTn id="104" dur="200" decel="50000" autoRev="1" fill="hold">
                                          <p:stCondLst>
                                            <p:cond delay="600"/>
                                          </p:stCondLst>
                                        </p:cTn>
                                        <p:tgtEl>
                                          <p:spTgt spid="10">
                                            <p:txEl>
                                              <p:pRg st="13" end="13"/>
                                            </p:txEl>
                                          </p:spTgt>
                                        </p:tgtEl>
                                        <p:attrNameLst>
                                          <p:attrName>xshear</p:attrName>
                                        </p:attrNameLst>
                                      </p:cBhvr>
                                    </p:anim>
                                    <p:anim by="(#ppt_h/3+#ppt_w*0.1)" calcmode="lin" valueType="num">
                                      <p:cBhvr additive="sum">
                                        <p:cTn id="105" dur="200" decel="100000" autoRev="1" fill="hold">
                                          <p:stCondLst>
                                            <p:cond delay="600"/>
                                          </p:stCondLst>
                                        </p:cTn>
                                        <p:tgtEl>
                                          <p:spTgt spid="10">
                                            <p:txEl>
                                              <p:pRg st="13" end="13"/>
                                            </p:txEl>
                                          </p:spTgt>
                                        </p:tgtEl>
                                        <p:attrNameLst>
                                          <p:attrName>ppt_x</p:attrName>
                                        </p:attrNameLst>
                                      </p:cBhvr>
                                    </p:anim>
                                    <p:animScale>
                                      <p:cBhvr>
                                        <p:cTn id="106" dur="200" decel="100000" autoRev="1" fill="hold">
                                          <p:stCondLst>
                                            <p:cond delay="600"/>
                                          </p:stCondLst>
                                        </p:cTn>
                                        <p:tgtEl>
                                          <p:spTgt spid="10">
                                            <p:txEl>
                                              <p:pRg st="13" end="13"/>
                                            </p:txEl>
                                          </p:spTgt>
                                        </p:tgtEl>
                                      </p:cBhvr>
                                      <p:from x="100000" y="100000"/>
                                      <p:to x="8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704088"/>
            <a:ext cx="8686800" cy="2877312"/>
          </a:xfrm>
        </p:spPr>
        <p:txBody>
          <a:bodyPr numCol="1"/>
          <a:lstStyle/>
          <a:p>
            <a:pPr algn="ctr"/>
            <a:r>
              <a:rPr lang="en-US" sz="4800" b="1" dirty="0" smtClean="0">
                <a:solidFill>
                  <a:srgbClr val="FFFF00"/>
                </a:solidFill>
              </a:rPr>
              <a:t>Thanks</a:t>
            </a:r>
            <a:r>
              <a:rPr lang="en-US" sz="4800" b="1" dirty="0">
                <a:solidFill>
                  <a:srgbClr val="C00000"/>
                </a:solidFill>
              </a:rPr>
              <a:t/>
            </a:r>
            <a:br>
              <a:rPr lang="en-US" sz="4800" b="1" dirty="0">
                <a:solidFill>
                  <a:srgbClr val="C00000"/>
                </a:solidFill>
              </a:rPr>
            </a:br>
            <a:r>
              <a:rPr lang="en-US" sz="4800" b="1" dirty="0" smtClean="0">
                <a:solidFill>
                  <a:srgbClr val="FFFF00"/>
                </a:solidFill>
              </a:rPr>
              <a:t>for</a:t>
            </a:r>
            <a:br>
              <a:rPr lang="en-US" sz="4800" b="1" dirty="0" smtClean="0">
                <a:solidFill>
                  <a:srgbClr val="FFFF00"/>
                </a:solidFill>
              </a:rPr>
            </a:br>
            <a:r>
              <a:rPr lang="en-US" sz="4800" b="1" dirty="0" smtClean="0">
                <a:solidFill>
                  <a:srgbClr val="FFFF00"/>
                </a:solidFill>
              </a:rPr>
              <a:t>Listening </a:t>
            </a:r>
            <a:r>
              <a:rPr lang="en-US" sz="4800" b="1" dirty="0">
                <a:solidFill>
                  <a:srgbClr val="C00000"/>
                </a:solidFill>
              </a:rPr>
              <a:t/>
            </a:r>
            <a:br>
              <a:rPr lang="en-US" sz="4800" b="1" dirty="0">
                <a:solidFill>
                  <a:srgbClr val="C00000"/>
                </a:solidFill>
              </a:rPr>
            </a:br>
            <a:r>
              <a:rPr lang="en-US" sz="4800" b="1" dirty="0">
                <a:solidFill>
                  <a:srgbClr val="FFFF00"/>
                </a:solidFill>
              </a:rPr>
              <a:t>                                       </a:t>
            </a:r>
            <a:r>
              <a:rPr lang="en-US" sz="4800" b="1" dirty="0" smtClean="0">
                <a:solidFill>
                  <a:srgbClr val="FFFF00"/>
                </a:solidFill>
              </a:rPr>
              <a:t>    </a:t>
            </a:r>
            <a:endParaRPr lang="en-US" sz="4800" b="1" dirty="0">
              <a:solidFill>
                <a:srgbClr val="FFFF00"/>
              </a:solidFill>
            </a:endParaRPr>
          </a:p>
        </p:txBody>
      </p:sp>
      <p:sp>
        <p:nvSpPr>
          <p:cNvPr id="3" name="Content Placeholder 2"/>
          <p:cNvSpPr>
            <a:spLocks noGrp="1"/>
          </p:cNvSpPr>
          <p:nvPr>
            <p:ph idx="1"/>
          </p:nvPr>
        </p:nvSpPr>
        <p:spPr>
          <a:xfrm>
            <a:off x="457200" y="3429000"/>
            <a:ext cx="8229600" cy="2209800"/>
          </a:xfrm>
        </p:spPr>
        <p:txBody>
          <a:bodyPr numCol="1"/>
          <a:lstStyle/>
          <a:p>
            <a:pPr algn="ctr">
              <a:buNone/>
            </a:pPr>
            <a:endParaRPr lang="en-US" sz="2800" b="1" dirty="0">
              <a:solidFill>
                <a:srgbClr val="00B050"/>
              </a:solidFill>
            </a:endParaRPr>
          </a:p>
          <a:p>
            <a:pPr algn="ctr">
              <a:buNone/>
            </a:pPr>
            <a:r>
              <a:rPr lang="en-US" sz="2800" b="1" dirty="0">
                <a:solidFill>
                  <a:srgbClr val="00B050"/>
                </a:solidFill>
              </a:rPr>
              <a:t>Dr Gilbert Ezengige</a:t>
            </a:r>
          </a:p>
          <a:p>
            <a:pPr algn="ctr">
              <a:buNone/>
            </a:pPr>
            <a:r>
              <a:rPr lang="en-US" sz="2000" b="1" dirty="0">
                <a:solidFill>
                  <a:schemeClr val="tx1">
                    <a:lumMod val="95000"/>
                  </a:schemeClr>
                </a:solidFill>
                <a:latin typeface="Arial" pitchFamily="34" charset="0"/>
                <a:cs typeface="Arial" pitchFamily="34" charset="0"/>
              </a:rPr>
              <a:t>Iridologist &amp;</a:t>
            </a:r>
          </a:p>
          <a:p>
            <a:pPr algn="ctr">
              <a:buNone/>
            </a:pPr>
            <a:r>
              <a:rPr lang="en-US" sz="2000" b="1" dirty="0">
                <a:solidFill>
                  <a:schemeClr val="tx1">
                    <a:lumMod val="95000"/>
                  </a:schemeClr>
                </a:solidFill>
                <a:latin typeface="Arial" pitchFamily="34" charset="0"/>
                <a:cs typeface="Arial" pitchFamily="34" charset="0"/>
              </a:rPr>
              <a:t>   Natural Medicine Practitioner</a:t>
            </a:r>
          </a:p>
          <a:p>
            <a:endParaRPr lang="en-US" dirty="0">
              <a:solidFill>
                <a:schemeClr val="tx1">
                  <a:lumMod val="95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xEl>
                                              <p:pRg st="2" end="2"/>
                                            </p:txEl>
                                          </p:spTgt>
                                        </p:tgtEl>
                                      </p:cBhvr>
                                      <p:by x="150000" y="150000"/>
                                    </p:animScale>
                                  </p:childTnLst>
                                </p:cTn>
                              </p:par>
                              <p:par>
                                <p:cTn id="7" presetID="6" presetClass="emph" presetSubtype="0" fill="hold" nodeType="withEffect">
                                  <p:stCondLst>
                                    <p:cond delay="0"/>
                                  </p:stCondLst>
                                  <p:childTnLst>
                                    <p:animScale>
                                      <p:cBhvr>
                                        <p:cTn id="8" dur="2000" fill="hold"/>
                                        <p:tgtEl>
                                          <p:spTgt spid="3">
                                            <p:txEl>
                                              <p:pRg st="3" end="3"/>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7961"/>
            <a:ext cx="8458200" cy="3429000"/>
          </a:xfrm>
        </p:spPr>
        <p:txBody>
          <a:bodyPr numCol="1">
            <a:normAutofit/>
          </a:bodyPr>
          <a:lstStyle/>
          <a:p>
            <a:pPr algn="l"/>
            <a:r>
              <a:rPr lang="en-US" sz="3600" dirty="0"/>
              <a:t> </a:t>
            </a:r>
            <a:r>
              <a:rPr lang="en-US" sz="4800" dirty="0"/>
              <a:t/>
            </a:r>
            <a:br>
              <a:rPr lang="en-US" sz="4800" dirty="0"/>
            </a:br>
            <a:r>
              <a:rPr lang="en-US" sz="3600" b="1" dirty="0">
                <a:solidFill>
                  <a:srgbClr val="FFC000"/>
                </a:solidFill>
                <a:latin typeface="Arial" pitchFamily="34" charset="0"/>
                <a:cs typeface="Arial" pitchFamily="34" charset="0"/>
              </a:rPr>
              <a:t>Factors that Influence Medicinal Plants Quality</a:t>
            </a:r>
            <a:r>
              <a:rPr lang="en-US" sz="4800" b="1" dirty="0">
                <a:solidFill>
                  <a:srgbClr val="FFC000"/>
                </a:solidFill>
              </a:rPr>
              <a:t/>
            </a:r>
            <a:br>
              <a:rPr lang="en-US" sz="4800" b="1" dirty="0">
                <a:solidFill>
                  <a:srgbClr val="FFC000"/>
                </a:solidFill>
              </a:rPr>
            </a:br>
            <a:r>
              <a:rPr lang="en-US" sz="5400" b="1" u="sng" dirty="0">
                <a:solidFill>
                  <a:srgbClr val="FFC000"/>
                </a:solidFill>
              </a:rPr>
              <a:t/>
            </a:r>
            <a:br>
              <a:rPr lang="en-US" sz="5400" b="1" u="sng" dirty="0">
                <a:solidFill>
                  <a:srgbClr val="FFC000"/>
                </a:solidFill>
              </a:rPr>
            </a:br>
            <a:endParaRPr lang="en-US" b="1" dirty="0">
              <a:solidFill>
                <a:srgbClr val="FFC000"/>
              </a:solidFill>
            </a:endParaRPr>
          </a:p>
        </p:txBody>
      </p:sp>
      <p:sp>
        <p:nvSpPr>
          <p:cNvPr id="3" name="Content Placeholder 2"/>
          <p:cNvSpPr>
            <a:spLocks noGrp="1"/>
          </p:cNvSpPr>
          <p:nvPr>
            <p:ph idx="1"/>
          </p:nvPr>
        </p:nvSpPr>
        <p:spPr>
          <a:xfrm>
            <a:off x="609600" y="1905000"/>
            <a:ext cx="8077200" cy="4572000"/>
          </a:xfrm>
        </p:spPr>
        <p:txBody>
          <a:bodyPr numCol="1">
            <a:normAutofit/>
          </a:bodyPr>
          <a:lstStyle/>
          <a:p>
            <a:pPr lvl="0"/>
            <a:r>
              <a:rPr lang="en-US" sz="3600" dirty="0"/>
              <a:t>Type of soils </a:t>
            </a:r>
          </a:p>
          <a:p>
            <a:pPr lvl="0"/>
            <a:r>
              <a:rPr lang="en-US" sz="3600" dirty="0"/>
              <a:t>Climate</a:t>
            </a:r>
          </a:p>
          <a:p>
            <a:pPr lvl="0"/>
            <a:r>
              <a:rPr lang="en-US" sz="3600" dirty="0"/>
              <a:t>Time of the year of harvest</a:t>
            </a:r>
          </a:p>
          <a:p>
            <a:pPr lvl="0"/>
            <a:r>
              <a:rPr lang="en-US" sz="3600" dirty="0"/>
              <a:t>Effect of stellar radiations in a geographical location</a:t>
            </a:r>
          </a:p>
          <a:p>
            <a:pPr lvl="0"/>
            <a:r>
              <a:rPr lang="en-US" sz="3600" dirty="0"/>
              <a:t>Man made factors such as air, land and aquatic pollution</a:t>
            </a:r>
            <a:endParaRPr lang="en-US" sz="3600" b="1"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3">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3">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3">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8" presetClass="entr" presetSubtype="0" accel="5000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2" dur="1000" fill="hold"/>
                                        <p:tgtEl>
                                          <p:spTgt spid="3">
                                            <p:txEl>
                                              <p:pRg st="3" end="3"/>
                                            </p:txEl>
                                          </p:spTgt>
                                        </p:tgtEl>
                                        <p:attrNameLst>
                                          <p:attrName>ppt_x</p:attrName>
                                        </p:attrNameLst>
                                      </p:cBhvr>
                                      <p:tavLst>
                                        <p:tav tm="0">
                                          <p:val>
                                            <p:fltVal val="-1"/>
                                          </p:val>
                                        </p:tav>
                                        <p:tav tm="50000">
                                          <p:val>
                                            <p:fltVal val="0.95"/>
                                          </p:val>
                                        </p:tav>
                                        <p:tav tm="100000">
                                          <p:val>
                                            <p:strVal val="#ppt_x"/>
                                          </p:val>
                                        </p:tav>
                                      </p:tavLst>
                                    </p:anim>
                                    <p:anim calcmode="lin" valueType="num">
                                      <p:cBhvr>
                                        <p:cTn id="33" dur="1000" fill="hold"/>
                                        <p:tgtEl>
                                          <p:spTgt spid="3">
                                            <p:txEl>
                                              <p:pRg st="3" end="3"/>
                                            </p:txEl>
                                          </p:spTgt>
                                        </p:tgtEl>
                                        <p:attrNameLst>
                                          <p:attrName>ppt_y</p:attrName>
                                        </p:attrNameLst>
                                      </p:cBhvr>
                                      <p:tavLst>
                                        <p:tav tm="0">
                                          <p:val>
                                            <p:strVal val="#ppt_y"/>
                                          </p:val>
                                        </p:tav>
                                        <p:tav tm="100000">
                                          <p:val>
                                            <p:strVal val="#ppt_y"/>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8" presetClass="entr" presetSubtype="0" accel="50000"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0" dur="1000" fill="hold"/>
                                        <p:tgtEl>
                                          <p:spTgt spid="3">
                                            <p:txEl>
                                              <p:pRg st="4" end="4"/>
                                            </p:txEl>
                                          </p:spTgt>
                                        </p:tgtEl>
                                        <p:attrNameLst>
                                          <p:attrName>ppt_x</p:attrName>
                                        </p:attrNameLst>
                                      </p:cBhvr>
                                      <p:tavLst>
                                        <p:tav tm="0">
                                          <p:val>
                                            <p:fltVal val="-1"/>
                                          </p:val>
                                        </p:tav>
                                        <p:tav tm="50000">
                                          <p:val>
                                            <p:fltVal val="0.95"/>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
                                          </p:val>
                                        </p:tav>
                                        <p:tav tm="100000">
                                          <p:val>
                                            <p:strVal val="#ppt_y"/>
                                          </p:val>
                                        </p:tav>
                                      </p:tavLst>
                                    </p:anim>
                                    <p:animEffect transition="in" filter="fade">
                                      <p:cBhvr>
                                        <p:cTn id="4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153086" cy="1523800"/>
          </a:xfrm>
        </p:spPr>
        <p:txBody>
          <a:bodyPr numCol="1">
            <a:normAutofit fontScale="90000"/>
          </a:bodyPr>
          <a:lstStyle/>
          <a:p>
            <a:r>
              <a:rPr lang="en-US" sz="4800" dirty="0">
                <a:solidFill>
                  <a:srgbClr val="C00000"/>
                </a:solidFill>
                <a:latin typeface="Arial" pitchFamily="34" charset="0"/>
                <a:cs typeface="Arial" pitchFamily="34" charset="0"/>
              </a:rPr>
              <a:t> </a:t>
            </a:r>
            <a:r>
              <a:rPr lang="en-US" sz="4800" b="1" dirty="0">
                <a:solidFill>
                  <a:srgbClr val="FFC000"/>
                </a:solidFill>
                <a:latin typeface="Arial" pitchFamily="34" charset="0"/>
                <a:cs typeface="Arial" pitchFamily="34" charset="0"/>
              </a:rPr>
              <a:t>Harvesting Medicinal Plants </a:t>
            </a:r>
            <a:r>
              <a:rPr lang="en-US" sz="4800" dirty="0"/>
              <a:t/>
            </a:r>
            <a:br>
              <a:rPr lang="en-US" sz="4800" dirty="0"/>
            </a:br>
            <a:endParaRPr lang="en-US" sz="4800" dirty="0">
              <a:solidFill>
                <a:schemeClr val="tx1"/>
              </a:solidFill>
              <a:latin typeface="Baskerville Old Face" pitchFamily="18" charset="0"/>
            </a:endParaRPr>
          </a:p>
        </p:txBody>
      </p:sp>
      <p:sp>
        <p:nvSpPr>
          <p:cNvPr id="3" name="Content Placeholder 2"/>
          <p:cNvSpPr>
            <a:spLocks noGrp="1"/>
          </p:cNvSpPr>
          <p:nvPr>
            <p:ph idx="1"/>
          </p:nvPr>
        </p:nvSpPr>
        <p:spPr>
          <a:xfrm>
            <a:off x="381000" y="1524000"/>
            <a:ext cx="8534400" cy="5867400"/>
          </a:xfrm>
        </p:spPr>
        <p:txBody>
          <a:bodyPr numCol="1">
            <a:normAutofit fontScale="40000" lnSpcReduction="20000"/>
          </a:bodyPr>
          <a:lstStyle/>
          <a:p>
            <a:pPr lvl="0"/>
            <a:r>
              <a:rPr lang="en-US" sz="5900" dirty="0"/>
              <a:t>Gather herbs preferably in dry weather.</a:t>
            </a:r>
          </a:p>
          <a:p>
            <a:pPr lvl="0"/>
            <a:r>
              <a:rPr lang="en-US" sz="5900" dirty="0"/>
              <a:t>Herbs, unless otherwise specified should be harvested when they are in full bloom, i.e., when they are either flowering or fruiting.</a:t>
            </a:r>
          </a:p>
          <a:p>
            <a:pPr lvl="0"/>
            <a:r>
              <a:rPr lang="en-US" sz="5900" dirty="0"/>
              <a:t>Do not harvest medicinal plants that grow near gutters/sewage, industrial areas and roadsides to avoid using herbs overloaded with toxic matters.</a:t>
            </a:r>
          </a:p>
          <a:p>
            <a:pPr lvl="0"/>
            <a:r>
              <a:rPr lang="en-US" sz="5900" dirty="0"/>
              <a:t>Unless otherwise specified, tree barks flowers, leaves, seeds and fruits are best harvested in the day time</a:t>
            </a:r>
            <a:r>
              <a:rPr lang="en-US" sz="5900" dirty="0">
                <a:solidFill>
                  <a:srgbClr val="C00000"/>
                </a:solidFill>
              </a:rPr>
              <a:t>.</a:t>
            </a:r>
          </a:p>
          <a:p>
            <a:r>
              <a:rPr lang="en-US" sz="5900" dirty="0"/>
              <a:t>Unless otherwise specified,  roots are best harvested in the evening/night time.</a:t>
            </a:r>
          </a:p>
          <a:p>
            <a:pPr lvl="0">
              <a:buNone/>
            </a:pPr>
            <a:endParaRPr lang="en-US" sz="4100" dirty="0"/>
          </a:p>
          <a:p>
            <a:pPr lvl="0"/>
            <a:endParaRPr lang="en-US" sz="4100" dirty="0">
              <a:solidFill>
                <a:srgbClr val="C00000"/>
              </a:solidFill>
            </a:endParaRPr>
          </a:p>
          <a:p>
            <a:pPr>
              <a:buNone/>
            </a:pPr>
            <a:r>
              <a:rPr lang="en-US" sz="3600" dirty="0"/>
              <a:t> </a:t>
            </a:r>
          </a:p>
          <a:p>
            <a:pPr lvl="0"/>
            <a:endParaRPr lang="en-US" sz="3600" dirty="0"/>
          </a:p>
          <a:p>
            <a:pPr>
              <a:buNone/>
            </a:pPr>
            <a:endParaRPr lang="en-US" sz="3600" b="1"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numCol="1">
            <a:normAutofit fontScale="90000"/>
          </a:bodyPr>
          <a:lstStyle/>
          <a:p>
            <a:pPr algn="ctr"/>
            <a:r>
              <a:rPr lang="en-US" sz="4800" b="1" dirty="0">
                <a:solidFill>
                  <a:srgbClr val="FFC000"/>
                </a:solidFill>
                <a:latin typeface="Arial" pitchFamily="34" charset="0"/>
                <a:cs typeface="Arial" pitchFamily="34" charset="0"/>
              </a:rPr>
              <a:t>Harvesting Medicinal Plants</a:t>
            </a:r>
            <a:endParaRPr lang="en-US" sz="4800" b="1" dirty="0">
              <a:solidFill>
                <a:srgbClr val="FFC000"/>
              </a:solidFill>
            </a:endParaRPr>
          </a:p>
        </p:txBody>
      </p:sp>
      <p:sp>
        <p:nvSpPr>
          <p:cNvPr id="3" name="Content Placeholder 2"/>
          <p:cNvSpPr>
            <a:spLocks noGrp="1"/>
          </p:cNvSpPr>
          <p:nvPr>
            <p:ph idx="1"/>
          </p:nvPr>
        </p:nvSpPr>
        <p:spPr>
          <a:xfrm>
            <a:off x="304800" y="1935480"/>
            <a:ext cx="8610600" cy="4389120"/>
          </a:xfrm>
        </p:spPr>
        <p:txBody>
          <a:bodyPr numCol="1">
            <a:normAutofit fontScale="92500" lnSpcReduction="20000"/>
          </a:bodyPr>
          <a:lstStyle/>
          <a:p>
            <a:pPr lvl="0"/>
            <a:r>
              <a:rPr lang="en-US" sz="3600" dirty="0"/>
              <a:t>Roots of plants are generally more potent when harvested in the evening time or night. </a:t>
            </a:r>
          </a:p>
          <a:p>
            <a:pPr lvl="0"/>
            <a:r>
              <a:rPr lang="en-US" sz="3600" dirty="0"/>
              <a:t>Wilted, molted, infected and insect-eaten leaves should not be gathered for medicinal preparation.</a:t>
            </a:r>
          </a:p>
          <a:p>
            <a:pPr lvl="0"/>
            <a:r>
              <a:rPr lang="en-US" sz="3600" dirty="0"/>
              <a:t>Avoid unnecessary bruising of plant tissues so as to minimize plant deterioration an oxidation prior to drying process and storage.</a:t>
            </a:r>
          </a:p>
          <a:p>
            <a:pPr>
              <a:buNone/>
            </a:pPr>
            <a:endParaRPr lang="en-US" sz="3600" b="1"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70" decel="100000"/>
                                        <p:tgtEl>
                                          <p:spTgt spid="3">
                                            <p:txEl>
                                              <p:pRg st="0" end="0"/>
                                            </p:txEl>
                                          </p:spTgt>
                                        </p:tgtEl>
                                      </p:cBhvr>
                                    </p:animEffect>
                                    <p:set>
                                      <p:cBhvr>
                                        <p:cTn id="8" dur="770" fill="hold"/>
                                        <p:tgtEl>
                                          <p:spTgt spid="3">
                                            <p:txEl>
                                              <p:pRg st="0" end="0"/>
                                            </p:txEl>
                                          </p:spTgt>
                                        </p:tgtEl>
                                        <p:attrNameLst>
                                          <p:attrName>ppt_x</p:attrName>
                                        </p:attrNameLst>
                                      </p:cBhvr>
                                      <p:to>
                                        <p:strVal val="(0.5)"/>
                                      </p:to>
                                    </p:set>
                                    <p:anim from="(0.5)" to="(#ppt_x)" calcmode="lin" valueType="num">
                                      <p:cBhvr>
                                        <p:cTn id="9" dur="1230" accel="100000" fill="hold">
                                          <p:stCondLst>
                                            <p:cond delay="770"/>
                                          </p:stCondLst>
                                        </p:cTn>
                                        <p:tgtEl>
                                          <p:spTgt spid="3">
                                            <p:txEl>
                                              <p:pRg st="0" end="0"/>
                                            </p:txEl>
                                          </p:spTgt>
                                        </p:tgtEl>
                                        <p:attrNameLst>
                                          <p:attrName>ppt_x</p:attrName>
                                        </p:attrNameLst>
                                      </p:cBhvr>
                                    </p:anim>
                                    <p:set>
                                      <p:cBhvr>
                                        <p:cTn id="10" dur="770" fill="hold"/>
                                        <p:tgtEl>
                                          <p:spTgt spid="3">
                                            <p:txEl>
                                              <p:pRg st="0" end="0"/>
                                            </p:txEl>
                                          </p:spTgt>
                                        </p:tgtEl>
                                        <p:attrNameLst>
                                          <p:attrName>ppt_y</p:attrName>
                                        </p:attrNameLst>
                                      </p:cBhvr>
                                      <p:to>
                                        <p:strVal val="(#ppt_y+0.4)"/>
                                      </p:to>
                                    </p:set>
                                    <p:anim from="(#ppt_y+0.4)" to="(#ppt_y)" calcmode="lin" valueType="num">
                                      <p:cBhvr>
                                        <p:cTn id="11" dur="1230" accel="100000" fill="hold">
                                          <p:stCondLst>
                                            <p:cond delay="770"/>
                                          </p:stCondLst>
                                        </p:cTn>
                                        <p:tgtEl>
                                          <p:spTgt spid="3">
                                            <p:txEl>
                                              <p:pRg st="0" end="0"/>
                                            </p:txEl>
                                          </p:spTgt>
                                        </p:tgtEl>
                                        <p:attrNameLst>
                                          <p:attrName>ppt_y</p:attrName>
                                        </p:attrNameLst>
                                      </p:cBhvr>
                                    </p:anim>
                                    <p:animScale>
                                      <p:cBhvr>
                                        <p:cTn id="12" dur="770" decel="100000"/>
                                        <p:tgtEl>
                                          <p:spTgt spid="3">
                                            <p:txEl>
                                              <p:pRg st="0" end="0"/>
                                            </p:txEl>
                                          </p:spTgt>
                                        </p:tgtEl>
                                      </p:cBhvr>
                                      <p:from x="10000" y="10000"/>
                                      <p:to x="200000" y="450000"/>
                                    </p:animScale>
                                    <p:animScale>
                                      <p:cBhvr>
                                        <p:cTn id="13" dur="1230" accel="100000" fill="hold">
                                          <p:stCondLst>
                                            <p:cond delay="770"/>
                                          </p:stCondLst>
                                        </p:cTn>
                                        <p:tgtEl>
                                          <p:spTgt spid="3">
                                            <p:txEl>
                                              <p:pRg st="0" end="0"/>
                                            </p:txEl>
                                          </p:spTgt>
                                        </p:tgtEl>
                                      </p:cBhvr>
                                      <p:from x="200000" y="450000"/>
                                      <p:to x="100000" y="100000"/>
                                    </p:animScale>
                                  </p:childTnLst>
                                </p:cTn>
                              </p:par>
                            </p:childTnLst>
                          </p:cTn>
                        </p:par>
                      </p:childTnLst>
                    </p:cTn>
                  </p:par>
                  <p:par>
                    <p:cTn id="14" fill="hold">
                      <p:stCondLst>
                        <p:cond delay="indefinite"/>
                      </p:stCondLst>
                      <p:childTnLst>
                        <p:par>
                          <p:cTn id="15" fill="hold">
                            <p:stCondLst>
                              <p:cond delay="0"/>
                            </p:stCondLst>
                            <p:childTnLst>
                              <p:par>
                                <p:cTn id="16" presetID="51"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770" decel="100000"/>
                                        <p:tgtEl>
                                          <p:spTgt spid="3">
                                            <p:txEl>
                                              <p:pRg st="1" end="1"/>
                                            </p:txEl>
                                          </p:spTgt>
                                        </p:tgtEl>
                                      </p:cBhvr>
                                    </p:animEffect>
                                    <p:set>
                                      <p:cBhvr>
                                        <p:cTn id="19" dur="770" fill="hold"/>
                                        <p:tgtEl>
                                          <p:spTgt spid="3">
                                            <p:txEl>
                                              <p:pRg st="1" end="1"/>
                                            </p:txEl>
                                          </p:spTgt>
                                        </p:tgtEl>
                                        <p:attrNameLst>
                                          <p:attrName>ppt_x</p:attrName>
                                        </p:attrNameLst>
                                      </p:cBhvr>
                                      <p:to>
                                        <p:strVal val="(0.5)"/>
                                      </p:to>
                                    </p:set>
                                    <p:anim from="(0.5)" to="(#ppt_x)" calcmode="lin" valueType="num">
                                      <p:cBhvr>
                                        <p:cTn id="20" dur="1230" accel="100000" fill="hold">
                                          <p:stCondLst>
                                            <p:cond delay="770"/>
                                          </p:stCondLst>
                                        </p:cTn>
                                        <p:tgtEl>
                                          <p:spTgt spid="3">
                                            <p:txEl>
                                              <p:pRg st="1" end="1"/>
                                            </p:txEl>
                                          </p:spTgt>
                                        </p:tgtEl>
                                        <p:attrNameLst>
                                          <p:attrName>ppt_x</p:attrName>
                                        </p:attrNameLst>
                                      </p:cBhvr>
                                    </p:anim>
                                    <p:set>
                                      <p:cBhvr>
                                        <p:cTn id="21" dur="770" fill="hold"/>
                                        <p:tgtEl>
                                          <p:spTgt spid="3">
                                            <p:txEl>
                                              <p:pRg st="1" end="1"/>
                                            </p:txEl>
                                          </p:spTgt>
                                        </p:tgtEl>
                                        <p:attrNameLst>
                                          <p:attrName>ppt_y</p:attrName>
                                        </p:attrNameLst>
                                      </p:cBhvr>
                                      <p:to>
                                        <p:strVal val="(#ppt_y+0.4)"/>
                                      </p:to>
                                    </p:set>
                                    <p:anim from="(#ppt_y+0.4)" to="(#ppt_y)" calcmode="lin" valueType="num">
                                      <p:cBhvr>
                                        <p:cTn id="22" dur="1230" accel="100000" fill="hold">
                                          <p:stCondLst>
                                            <p:cond delay="770"/>
                                          </p:stCondLst>
                                        </p:cTn>
                                        <p:tgtEl>
                                          <p:spTgt spid="3">
                                            <p:txEl>
                                              <p:pRg st="1" end="1"/>
                                            </p:txEl>
                                          </p:spTgt>
                                        </p:tgtEl>
                                        <p:attrNameLst>
                                          <p:attrName>ppt_y</p:attrName>
                                        </p:attrNameLst>
                                      </p:cBhvr>
                                    </p:anim>
                                    <p:animScale>
                                      <p:cBhvr>
                                        <p:cTn id="23" dur="770" decel="100000"/>
                                        <p:tgtEl>
                                          <p:spTgt spid="3">
                                            <p:txEl>
                                              <p:pRg st="1" end="1"/>
                                            </p:txEl>
                                          </p:spTgt>
                                        </p:tgtEl>
                                      </p:cBhvr>
                                      <p:from x="10000" y="10000"/>
                                      <p:to x="200000" y="450000"/>
                                    </p:animScale>
                                    <p:animScale>
                                      <p:cBhvr>
                                        <p:cTn id="24" dur="1230" accel="100000" fill="hold">
                                          <p:stCondLst>
                                            <p:cond delay="770"/>
                                          </p:stCondLst>
                                        </p:cTn>
                                        <p:tgtEl>
                                          <p:spTgt spid="3">
                                            <p:txEl>
                                              <p:pRg st="1" end="1"/>
                                            </p:txEl>
                                          </p:spTgt>
                                        </p:tgtEl>
                                      </p:cBhvr>
                                      <p:from x="200000" y="450000"/>
                                      <p:to x="100000" y="100000"/>
                                    </p:animScale>
                                  </p:childTnLst>
                                </p:cTn>
                              </p:par>
                            </p:childTnLst>
                          </p:cTn>
                        </p:par>
                      </p:childTnLst>
                    </p:cTn>
                  </p:par>
                  <p:par>
                    <p:cTn id="25" fill="hold">
                      <p:stCondLst>
                        <p:cond delay="indefinite"/>
                      </p:stCondLst>
                      <p:childTnLst>
                        <p:par>
                          <p:cTn id="26" fill="hold">
                            <p:stCondLst>
                              <p:cond delay="0"/>
                            </p:stCondLst>
                            <p:childTnLst>
                              <p:par>
                                <p:cTn id="27" presetID="51"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fade">
                                      <p:cBhvr>
                                        <p:cTn id="29" dur="770" decel="100000"/>
                                        <p:tgtEl>
                                          <p:spTgt spid="3">
                                            <p:txEl>
                                              <p:pRg st="2" end="2"/>
                                            </p:txEl>
                                          </p:spTgt>
                                        </p:tgtEl>
                                      </p:cBhvr>
                                    </p:animEffect>
                                    <p:set>
                                      <p:cBhvr>
                                        <p:cTn id="30" dur="770" fill="hold"/>
                                        <p:tgtEl>
                                          <p:spTgt spid="3">
                                            <p:txEl>
                                              <p:pRg st="2" end="2"/>
                                            </p:txEl>
                                          </p:spTgt>
                                        </p:tgtEl>
                                        <p:attrNameLst>
                                          <p:attrName>ppt_x</p:attrName>
                                        </p:attrNameLst>
                                      </p:cBhvr>
                                      <p:to>
                                        <p:strVal val="(0.5)"/>
                                      </p:to>
                                    </p:set>
                                    <p:anim from="(0.5)" to="(#ppt_x)" calcmode="lin" valueType="num">
                                      <p:cBhvr>
                                        <p:cTn id="31" dur="1230" accel="100000" fill="hold">
                                          <p:stCondLst>
                                            <p:cond delay="770"/>
                                          </p:stCondLst>
                                        </p:cTn>
                                        <p:tgtEl>
                                          <p:spTgt spid="3">
                                            <p:txEl>
                                              <p:pRg st="2" end="2"/>
                                            </p:txEl>
                                          </p:spTgt>
                                        </p:tgtEl>
                                        <p:attrNameLst>
                                          <p:attrName>ppt_x</p:attrName>
                                        </p:attrNameLst>
                                      </p:cBhvr>
                                    </p:anim>
                                    <p:set>
                                      <p:cBhvr>
                                        <p:cTn id="32" dur="770" fill="hold"/>
                                        <p:tgtEl>
                                          <p:spTgt spid="3">
                                            <p:txEl>
                                              <p:pRg st="2" end="2"/>
                                            </p:txEl>
                                          </p:spTgt>
                                        </p:tgtEl>
                                        <p:attrNameLst>
                                          <p:attrName>ppt_y</p:attrName>
                                        </p:attrNameLst>
                                      </p:cBhvr>
                                      <p:to>
                                        <p:strVal val="(#ppt_y+0.4)"/>
                                      </p:to>
                                    </p:set>
                                    <p:anim from="(#ppt_y+0.4)" to="(#ppt_y)" calcmode="lin" valueType="num">
                                      <p:cBhvr>
                                        <p:cTn id="33" dur="1230" accel="100000" fill="hold">
                                          <p:stCondLst>
                                            <p:cond delay="770"/>
                                          </p:stCondLst>
                                        </p:cTn>
                                        <p:tgtEl>
                                          <p:spTgt spid="3">
                                            <p:txEl>
                                              <p:pRg st="2" end="2"/>
                                            </p:txEl>
                                          </p:spTgt>
                                        </p:tgtEl>
                                        <p:attrNameLst>
                                          <p:attrName>ppt_y</p:attrName>
                                        </p:attrNameLst>
                                      </p:cBhvr>
                                    </p:anim>
                                    <p:animScale>
                                      <p:cBhvr>
                                        <p:cTn id="34" dur="770" decel="100000"/>
                                        <p:tgtEl>
                                          <p:spTgt spid="3">
                                            <p:txEl>
                                              <p:pRg st="2" end="2"/>
                                            </p:txEl>
                                          </p:spTgt>
                                        </p:tgtEl>
                                      </p:cBhvr>
                                      <p:from x="10000" y="10000"/>
                                      <p:to x="200000" y="450000"/>
                                    </p:animScale>
                                    <p:animScale>
                                      <p:cBhvr>
                                        <p:cTn id="35" dur="1230" accel="100000" fill="hold">
                                          <p:stCondLst>
                                            <p:cond delay="770"/>
                                          </p:stCondLst>
                                        </p:cTn>
                                        <p:tgtEl>
                                          <p:spTgt spid="3">
                                            <p:txEl>
                                              <p:pRg st="2" end="2"/>
                                            </p:txEl>
                                          </p:spTgt>
                                        </p:tgtEl>
                                      </p:cBhvr>
                                      <p:from x="200000" y="450000"/>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704088"/>
            <a:ext cx="9220200" cy="819912"/>
          </a:xfrm>
        </p:spPr>
        <p:txBody>
          <a:bodyPr numCol="1">
            <a:normAutofit fontScale="90000"/>
          </a:bodyPr>
          <a:lstStyle/>
          <a:p>
            <a:r>
              <a:rPr lang="en-US" sz="4800" b="1" i="1" dirty="0">
                <a:solidFill>
                  <a:srgbClr val="FF0000"/>
                </a:solidFill>
                <a:latin typeface="Baskerville Old Face" pitchFamily="18" charset="0"/>
                <a:ea typeface="Calibri" pitchFamily="34" charset="0"/>
                <a:cs typeface="Times New Roman" pitchFamily="18" charset="0"/>
              </a:rPr>
              <a:t>             </a:t>
            </a:r>
            <a:r>
              <a:rPr lang="en-US" sz="4800" b="1" dirty="0">
                <a:solidFill>
                  <a:srgbClr val="FFC000"/>
                </a:solidFill>
                <a:latin typeface="Arial" pitchFamily="34" charset="0"/>
                <a:ea typeface="Calibri" pitchFamily="34" charset="0"/>
                <a:cs typeface="Arial" pitchFamily="34" charset="0"/>
              </a:rPr>
              <a:t>Production Techniques</a:t>
            </a:r>
            <a:endParaRPr lang="en-US" sz="4800" b="1" dirty="0">
              <a:solidFill>
                <a:srgbClr val="FFC000"/>
              </a:solidFill>
              <a:latin typeface="Arial" pitchFamily="34" charset="0"/>
              <a:cs typeface="Arial" pitchFamily="34" charset="0"/>
            </a:endParaRPr>
          </a:p>
        </p:txBody>
      </p:sp>
      <p:sp>
        <p:nvSpPr>
          <p:cNvPr id="3" name="Content Placeholder 2"/>
          <p:cNvSpPr>
            <a:spLocks noGrp="1"/>
          </p:cNvSpPr>
          <p:nvPr>
            <p:ph idx="1"/>
          </p:nvPr>
        </p:nvSpPr>
        <p:spPr>
          <a:xfrm>
            <a:off x="457200" y="1828800"/>
            <a:ext cx="8001000" cy="3962400"/>
          </a:xfrm>
        </p:spPr>
        <p:txBody>
          <a:bodyPr numCol="1"/>
          <a:lstStyle/>
          <a:p>
            <a:pPr>
              <a:buNone/>
            </a:pPr>
            <a:r>
              <a:rPr lang="en-US" sz="3600" b="1" dirty="0"/>
              <a:t>  </a:t>
            </a:r>
            <a:r>
              <a:rPr lang="en-US" sz="3200" b="1" dirty="0"/>
              <a:t>Drying of Herbs</a:t>
            </a:r>
          </a:p>
          <a:p>
            <a:pPr>
              <a:buNone/>
            </a:pPr>
            <a:r>
              <a:rPr lang="en-US" sz="3600" dirty="0"/>
              <a:t>  Dried herbs can last for 3 years or longer and still retain their medicinal constituents.</a:t>
            </a:r>
          </a:p>
          <a:p>
            <a:pPr lvl="0">
              <a:buNone/>
            </a:pPr>
            <a:endParaRPr lang="en-US" sz="3600" b="1" dirty="0">
              <a:solidFill>
                <a:srgbClr val="FF0000"/>
              </a:solidFill>
            </a:endParaRPr>
          </a:p>
          <a:p>
            <a:pPr>
              <a:buNone/>
            </a:pP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 by="(#ppt_h/3+#ppt_w*0.1)" calcmode="lin" valueType="num">
                                      <p:cBhvr additive="sum">
                                        <p:cTn id="9" dur="200" decel="100000" autoRev="1" fill="hold">
                                          <p:stCondLst>
                                            <p:cond delay="600"/>
                                          </p:stCondLst>
                                        </p:cTn>
                                        <p:tgtEl>
                                          <p:spTgt spid="3">
                                            <p:txEl>
                                              <p:pRg st="0" end="0"/>
                                            </p:txEl>
                                          </p:spTgt>
                                        </p:tgtEl>
                                        <p:attrNameLst>
                                          <p:attrName>ppt_x</p:attrName>
                                        </p:attrNameLst>
                                      </p:cBhvr>
                                    </p:anim>
                                    <p:animScale>
                                      <p:cBhvr>
                                        <p:cTn id="10" dur="200" decel="100000" autoRev="1" fill="hold">
                                          <p:stCondLst>
                                            <p:cond delay="600"/>
                                          </p:stCondLst>
                                        </p:cTn>
                                        <p:tgtEl>
                                          <p:spTgt spid="3">
                                            <p:txEl>
                                              <p:pRg st="0" end="0"/>
                                            </p:txEl>
                                          </p:spTgt>
                                        </p:tgtEl>
                                      </p:cBhvr>
                                      <p:from x="100000" y="100000"/>
                                      <p:to x="80000" y="100000"/>
                                    </p:animScale>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704088"/>
            <a:ext cx="9220200" cy="1734312"/>
          </a:xfrm>
        </p:spPr>
        <p:txBody>
          <a:bodyPr numCol="1">
            <a:normAutofit/>
          </a:bodyPr>
          <a:lstStyle/>
          <a:p>
            <a:r>
              <a:rPr lang="en-US" sz="4800" b="1" i="1" dirty="0">
                <a:solidFill>
                  <a:srgbClr val="FF0000"/>
                </a:solidFill>
                <a:latin typeface="Baskerville Old Face" pitchFamily="18" charset="0"/>
                <a:ea typeface="Calibri" pitchFamily="34" charset="0"/>
                <a:cs typeface="Times New Roman" pitchFamily="18" charset="0"/>
              </a:rPr>
              <a:t>             </a:t>
            </a:r>
            <a:r>
              <a:rPr lang="en-US" sz="4800" b="1" dirty="0">
                <a:solidFill>
                  <a:srgbClr val="FFFF00"/>
                </a:solidFill>
                <a:latin typeface="Arial" pitchFamily="34" charset="0"/>
                <a:ea typeface="Calibri" pitchFamily="34" charset="0"/>
                <a:cs typeface="Arial" pitchFamily="34" charset="0"/>
              </a:rPr>
              <a:t>Production Techniques</a:t>
            </a:r>
            <a:r>
              <a:rPr lang="en-US" sz="4800" b="1" dirty="0">
                <a:solidFill>
                  <a:srgbClr val="C00000"/>
                </a:solidFill>
                <a:latin typeface="Arial" pitchFamily="34" charset="0"/>
                <a:ea typeface="Calibri" pitchFamily="34" charset="0"/>
                <a:cs typeface="Arial" pitchFamily="34" charset="0"/>
              </a:rPr>
              <a:t/>
            </a:r>
            <a:br>
              <a:rPr lang="en-US" sz="4800" b="1" dirty="0">
                <a:solidFill>
                  <a:srgbClr val="C00000"/>
                </a:solidFill>
                <a:latin typeface="Arial" pitchFamily="34" charset="0"/>
                <a:ea typeface="Calibri" pitchFamily="34" charset="0"/>
                <a:cs typeface="Arial" pitchFamily="34" charset="0"/>
              </a:rPr>
            </a:br>
            <a:r>
              <a:rPr lang="en-US" sz="4800" b="1" dirty="0">
                <a:solidFill>
                  <a:srgbClr val="C00000"/>
                </a:solidFill>
                <a:latin typeface="Arial" pitchFamily="34" charset="0"/>
                <a:ea typeface="Calibri" pitchFamily="34" charset="0"/>
                <a:cs typeface="Arial" pitchFamily="34" charset="0"/>
              </a:rPr>
              <a:t>      </a:t>
            </a:r>
            <a:r>
              <a:rPr lang="en-US" sz="3100" dirty="0">
                <a:solidFill>
                  <a:schemeClr val="tx1"/>
                </a:solidFill>
                <a:latin typeface="Arial" pitchFamily="34" charset="0"/>
                <a:ea typeface="Calibri" pitchFamily="34" charset="0"/>
                <a:cs typeface="Arial" pitchFamily="34" charset="0"/>
              </a:rPr>
              <a:t>A</a:t>
            </a:r>
            <a:r>
              <a:rPr lang="en-US" sz="4800" dirty="0">
                <a:solidFill>
                  <a:schemeClr val="tx1"/>
                </a:solidFill>
                <a:latin typeface="Arial" pitchFamily="34" charset="0"/>
                <a:ea typeface="Calibri" pitchFamily="34" charset="0"/>
                <a:cs typeface="Arial" pitchFamily="34" charset="0"/>
              </a:rPr>
              <a:t> </a:t>
            </a:r>
            <a:r>
              <a:rPr lang="en-US" sz="3100" dirty="0">
                <a:solidFill>
                  <a:schemeClr val="tx1"/>
                </a:solidFill>
                <a:latin typeface="Arial" pitchFamily="34" charset="0"/>
                <a:ea typeface="Calibri" pitchFamily="34" charset="0"/>
                <a:cs typeface="Arial" pitchFamily="34" charset="0"/>
              </a:rPr>
              <a:t>Simple Herb Dryer</a:t>
            </a:r>
            <a:endParaRPr lang="en-US" sz="3100" dirty="0">
              <a:solidFill>
                <a:schemeClr val="tx1"/>
              </a:solidFill>
              <a:latin typeface="Arial" pitchFamily="34" charset="0"/>
              <a:cs typeface="Arial" pitchFamily="34" charset="0"/>
            </a:endParaRPr>
          </a:p>
        </p:txBody>
      </p:sp>
      <p:sp>
        <p:nvSpPr>
          <p:cNvPr id="3" name="Content Placeholder 2"/>
          <p:cNvSpPr>
            <a:spLocks noGrp="1"/>
          </p:cNvSpPr>
          <p:nvPr>
            <p:ph idx="1"/>
          </p:nvPr>
        </p:nvSpPr>
        <p:spPr/>
        <p:txBody>
          <a:bodyPr numCol="1"/>
          <a:lstStyle/>
          <a:p>
            <a:pPr lvl="0">
              <a:buNone/>
            </a:pPr>
            <a:endParaRPr lang="en-US" sz="3600" b="1" dirty="0">
              <a:solidFill>
                <a:srgbClr val="FF0000"/>
              </a:solidFill>
            </a:endParaRPr>
          </a:p>
          <a:p>
            <a:pPr>
              <a:buNone/>
            </a:pPr>
            <a:endParaRPr lang="en-US" dirty="0"/>
          </a:p>
        </p:txBody>
      </p:sp>
      <p:pic>
        <p:nvPicPr>
          <p:cNvPr id="4" name="Picture 3" descr="G:\today image.JPG"/>
          <p:cNvPicPr/>
          <p:nvPr/>
        </p:nvPicPr>
        <p:blipFill>
          <a:blip r:embed="rId2" cstate="print">
            <a:biLevel thresh="50000"/>
          </a:blip>
          <a:srcRect l="1603" t="553" r="8638" b="45185"/>
          <a:stretch>
            <a:fillRect/>
          </a:stretch>
        </p:blipFill>
        <p:spPr>
          <a:xfrm>
            <a:off x="4381500" y="2147455"/>
            <a:ext cx="4114800" cy="3602064"/>
          </a:xfrm>
          <a:prstGeom prst="rect">
            <a:avLst/>
          </a:prstGeom>
          <a:noFill/>
          <a:ln w="9525">
            <a:noFill/>
            <a:miter lim="800000"/>
            <a:headEnd/>
            <a:tailEnd/>
          </a:ln>
        </p:spPr>
      </p:pic>
      <p:sp>
        <p:nvSpPr>
          <p:cNvPr id="34817" name="Rectangle 1"/>
          <p:cNvSpPr>
            <a:spLocks noChangeArrowheads="1"/>
          </p:cNvSpPr>
          <p:nvPr/>
        </p:nvSpPr>
        <p:spPr>
          <a:xfrm>
            <a:off x="381000" y="4343400"/>
            <a:ext cx="8305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kumimoji="0" lang="en-US" b="1" i="0" u="none" strike="noStrike" cap="none" normalizeH="0" baseline="0" dirty="0">
                <a:ln>
                  <a:noFill/>
                </a:ln>
                <a:solidFill>
                  <a:schemeClr val="tx1"/>
                </a:solidFill>
                <a:effectLst/>
                <a:latin typeface="Century Schoolbook" pitchFamily="18" charset="0"/>
                <a:ea typeface="Calibri" pitchFamily="34" charset="0"/>
                <a:cs typeface="Times New Roman" pitchFamily="18" charset="0"/>
              </a:rPr>
              <a:t>A. Plywood Cabinet</a:t>
            </a:r>
            <a:endParaRPr kumimoji="0" lang="en-US" b="1" i="0" u="none" strike="noStrike" cap="none" normalizeH="0" baseline="0" dirty="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en-US" b="1" i="0" u="none" strike="noStrike" cap="none" normalizeH="0" baseline="0" dirty="0">
                <a:ln>
                  <a:noFill/>
                </a:ln>
                <a:solidFill>
                  <a:schemeClr val="tx1"/>
                </a:solidFill>
                <a:effectLst/>
                <a:latin typeface="Century Schoolbook" pitchFamily="18" charset="0"/>
                <a:ea typeface="Calibri" pitchFamily="34" charset="0"/>
                <a:cs typeface="Times New Roman" pitchFamily="18" charset="0"/>
              </a:rPr>
              <a:t>B. Dryer Tray (Metallic Mesh) </a:t>
            </a:r>
            <a:endParaRPr kumimoji="0" lang="en-US" b="1" i="0" u="none" strike="noStrike" cap="none" normalizeH="0" baseline="0" dirty="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en-US" b="1" i="0" u="none" strike="noStrike" cap="none" normalizeH="0" baseline="0" dirty="0">
                <a:ln>
                  <a:noFill/>
                </a:ln>
                <a:solidFill>
                  <a:schemeClr val="tx1"/>
                </a:solidFill>
                <a:effectLst/>
                <a:latin typeface="Century Schoolbook" pitchFamily="18" charset="0"/>
                <a:ea typeface="Calibri" pitchFamily="34" charset="0"/>
                <a:cs typeface="Times New Roman" pitchFamily="18" charset="0"/>
              </a:rPr>
              <a:t>C. 100 Watts Filament Bulb</a:t>
            </a:r>
            <a:endParaRPr kumimoji="0" lang="en-US" b="1" i="0" u="none" strike="noStrike" cap="none" normalizeH="0" baseline="0" dirty="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en-US" b="1" i="0" u="none" strike="noStrike" cap="none" normalizeH="0" baseline="0" dirty="0">
                <a:ln>
                  <a:noFill/>
                </a:ln>
                <a:solidFill>
                  <a:schemeClr val="tx1"/>
                </a:solidFill>
                <a:effectLst/>
                <a:latin typeface="Century Schoolbook" pitchFamily="18" charset="0"/>
                <a:ea typeface="Calibri" pitchFamily="34" charset="0"/>
                <a:cs typeface="Times New Roman" pitchFamily="18" charset="0"/>
              </a:rPr>
              <a:t>D. Small Motorized Fan</a:t>
            </a:r>
            <a:endParaRPr kumimoji="0" lang="en-US" b="1" i="0" u="none" strike="noStrike" cap="none" normalizeH="0" baseline="0" dirty="0">
              <a:ln>
                <a:noFill/>
              </a:ln>
              <a:solidFill>
                <a:schemeClr val="tx1"/>
              </a:solidFill>
              <a:effectLst/>
              <a:latin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0" y="1066800"/>
            <a:ext cx="9220200" cy="838200"/>
          </a:xfrm>
        </p:spPr>
        <p:txBody>
          <a:bodyPr numCol="1">
            <a:normAutofit/>
          </a:bodyPr>
          <a:lstStyle/>
          <a:p>
            <a:r>
              <a:rPr lang="en-US" sz="4800" b="1" i="1" dirty="0">
                <a:solidFill>
                  <a:srgbClr val="FF0000"/>
                </a:solidFill>
                <a:latin typeface="Baskerville Old Face" pitchFamily="18" charset="0"/>
                <a:ea typeface="Calibri" pitchFamily="34" charset="0"/>
                <a:cs typeface="Times New Roman" pitchFamily="18" charset="0"/>
              </a:rPr>
              <a:t>             </a:t>
            </a:r>
            <a:r>
              <a:rPr lang="en-US" sz="4800" b="1" dirty="0">
                <a:solidFill>
                  <a:srgbClr val="FFFF00"/>
                </a:solidFill>
                <a:latin typeface="Arial" pitchFamily="34" charset="0"/>
                <a:ea typeface="Calibri" pitchFamily="34" charset="0"/>
                <a:cs typeface="Arial" pitchFamily="34" charset="0"/>
              </a:rPr>
              <a:t>Production Techniques</a:t>
            </a:r>
            <a:endParaRPr lang="en-US" sz="4800" dirty="0">
              <a:solidFill>
                <a:srgbClr val="C00000"/>
              </a:solidFill>
              <a:latin typeface="Arial" pitchFamily="34" charset="0"/>
              <a:cs typeface="Arial" pitchFamily="34" charset="0"/>
            </a:endParaRPr>
          </a:p>
        </p:txBody>
      </p:sp>
      <p:sp>
        <p:nvSpPr>
          <p:cNvPr id="3" name="Content Placeholder 2"/>
          <p:cNvSpPr>
            <a:spLocks noGrp="1"/>
          </p:cNvSpPr>
          <p:nvPr>
            <p:ph idx="1"/>
          </p:nvPr>
        </p:nvSpPr>
        <p:spPr>
          <a:xfrm>
            <a:off x="457200" y="2286000"/>
            <a:ext cx="8229600" cy="4038600"/>
          </a:xfrm>
        </p:spPr>
        <p:txBody>
          <a:bodyPr numCol="1"/>
          <a:lstStyle/>
          <a:p>
            <a:pPr>
              <a:buNone/>
            </a:pPr>
            <a:r>
              <a:rPr lang="en-US" sz="3200" b="1" dirty="0"/>
              <a:t>  </a:t>
            </a:r>
            <a:r>
              <a:rPr sz="3200" b="1">
                <a:solidFill>
                  <a:srgbClr val="FFFFFF"/>
                </a:solidFill>
              </a:rPr>
              <a:t> Grinding of Herbs</a:t>
            </a:r>
          </a:p>
          <a:p>
            <a:pPr>
              <a:buNone/>
            </a:pPr>
            <a:r>
              <a:rPr lang="en-US" sz="3200" dirty="0">
                <a:solidFill>
                  <a:srgbClr val="FFFFFF"/>
                </a:solidFill>
              </a:rPr>
              <a:t>   If plants are to be stored for a long period before packaging, it is not advisable to </a:t>
            </a:r>
            <a:r>
              <a:rPr sz="3200">
                <a:solidFill>
                  <a:srgbClr val="FFFFFF"/>
                </a:solidFill>
              </a:rPr>
              <a:t>reduce them to fine powder; they can be cut to pieces, dried and stored.</a:t>
            </a:r>
          </a:p>
          <a:p>
            <a:pPr>
              <a:buNone/>
            </a:pP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41" presetClass="entr" presetSubtype="0" fill="hold" grpId="0" nodeType="clickEffect">
                                  <p:stCondLst>
                                    <p:cond delay="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704088"/>
            <a:ext cx="9220200" cy="819912"/>
          </a:xfrm>
        </p:spPr>
        <p:txBody>
          <a:bodyPr numCol="1">
            <a:normAutofit fontScale="90000"/>
          </a:bodyPr>
          <a:lstStyle/>
          <a:p>
            <a:r>
              <a:rPr lang="en-US" sz="4800" b="1" i="1" dirty="0">
                <a:solidFill>
                  <a:srgbClr val="FF0000"/>
                </a:solidFill>
                <a:latin typeface="Baskerville Old Face" pitchFamily="18" charset="0"/>
                <a:ea typeface="Calibri" pitchFamily="34" charset="0"/>
                <a:cs typeface="Times New Roman" pitchFamily="18" charset="0"/>
              </a:rPr>
              <a:t>             </a:t>
            </a:r>
            <a:r>
              <a:rPr lang="en-US" sz="4800" b="1" dirty="0">
                <a:solidFill>
                  <a:srgbClr val="FFFF00"/>
                </a:solidFill>
                <a:latin typeface="Arial" pitchFamily="34" charset="0"/>
                <a:ea typeface="Calibri" pitchFamily="34" charset="0"/>
                <a:cs typeface="Arial" pitchFamily="34" charset="0"/>
              </a:rPr>
              <a:t>Production Techniques</a:t>
            </a:r>
            <a:endParaRPr lang="en-US" sz="4800" dirty="0">
              <a:solidFill>
                <a:srgbClr val="C00000"/>
              </a:solidFill>
              <a:latin typeface="Arial" pitchFamily="34" charset="0"/>
              <a:cs typeface="Arial" pitchFamily="34" charset="0"/>
            </a:endParaRPr>
          </a:p>
        </p:txBody>
      </p:sp>
      <p:sp>
        <p:nvSpPr>
          <p:cNvPr id="3" name="Content Placeholder 2"/>
          <p:cNvSpPr>
            <a:spLocks noGrp="1"/>
          </p:cNvSpPr>
          <p:nvPr>
            <p:ph idx="1"/>
          </p:nvPr>
        </p:nvSpPr>
        <p:spPr>
          <a:xfrm>
            <a:off x="457200" y="1676400"/>
            <a:ext cx="8229600" cy="4648200"/>
          </a:xfrm>
        </p:spPr>
        <p:txBody>
          <a:bodyPr numCol="1">
            <a:normAutofit lnSpcReduction="10000"/>
          </a:bodyPr>
          <a:lstStyle/>
          <a:p>
            <a:pPr lvl="0">
              <a:buNone/>
            </a:pPr>
            <a:endParaRPr lang="en-US" sz="3600" b="1" dirty="0">
              <a:solidFill>
                <a:srgbClr val="FF0000"/>
              </a:solidFill>
            </a:endParaRPr>
          </a:p>
          <a:p>
            <a:pPr>
              <a:buNone/>
            </a:pPr>
            <a:r>
              <a:rPr lang="en-US" b="1" dirty="0"/>
              <a:t>   </a:t>
            </a:r>
            <a:r>
              <a:rPr lang="en-US" sz="3200" b="1" dirty="0">
                <a:solidFill>
                  <a:srgbClr val="FFFFFF"/>
                </a:solidFill>
              </a:rPr>
              <a:t>Storage of Herbs </a:t>
            </a:r>
          </a:p>
          <a:p>
            <a:pPr>
              <a:buNone/>
            </a:pPr>
            <a:r>
              <a:rPr lang="en-US" dirty="0"/>
              <a:t>   </a:t>
            </a:r>
            <a:r>
              <a:rPr lang="en-US" sz="3200" dirty="0">
                <a:solidFill>
                  <a:srgbClr val="FFFFFF"/>
                </a:solidFill>
              </a:rPr>
              <a:t>Po</a:t>
            </a:r>
            <a:r>
              <a:rPr sz="3200">
                <a:solidFill>
                  <a:srgbClr val="FFFFFF"/>
                </a:solidFill>
              </a:rPr>
              <a:t>wdered herbs should be stored in a dry and shaded room or apartment. They can be packed preferably in large amber bottles or dark brown glass jars; this prevents the harmful effect of light, humidity and parasites on the stored herbs.</a:t>
            </a:r>
          </a:p>
          <a:p>
            <a:pPr>
              <a:buNone/>
            </a:pP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1" presetClass="entr" presetSubtype="0" fill="hold" grpId="0" nodeType="clickEffect">
                                  <p:stCondLst>
                                    <p:cond delay="0"/>
                                  </p:stCondLst>
                                  <p:iterate type="lt">
                                    <p:tmPct val="10000"/>
                                  </p:iterate>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657</TotalTime>
  <Words>767</Words>
  <Application>Microsoft Office PowerPoint</Application>
  <PresentationFormat>On-screen Show (4:3)</PresentationFormat>
  <Paragraphs>148</Paragraphs>
  <Slides>22</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AvantGarde Bk BT</vt:lpstr>
      <vt:lpstr>Baskerville Old Face</vt:lpstr>
      <vt:lpstr>Calibri</vt:lpstr>
      <vt:lpstr>Century Gothic</vt:lpstr>
      <vt:lpstr>Century Schoolbook</vt:lpstr>
      <vt:lpstr>Times New Roman</vt:lpstr>
      <vt:lpstr>Wingdings 3</vt:lpstr>
      <vt:lpstr>Ion</vt:lpstr>
      <vt:lpstr> Herbal Medicine Preparation and Ethnopharmacy</vt:lpstr>
      <vt:lpstr>Herbal Medicine </vt:lpstr>
      <vt:lpstr>  Factors that Influence Medicinal Plants Quality  </vt:lpstr>
      <vt:lpstr> Harvesting Medicinal Plants  </vt:lpstr>
      <vt:lpstr>Harvesting Medicinal Plants</vt:lpstr>
      <vt:lpstr>             Production Techniques</vt:lpstr>
      <vt:lpstr>             Production Techniques       A Simple Herb Dryer</vt:lpstr>
      <vt:lpstr>             Production Techniques</vt:lpstr>
      <vt:lpstr>             Production Techniques</vt:lpstr>
      <vt:lpstr>             Production Techniques</vt:lpstr>
      <vt:lpstr>              Production Techniques      Herb dispensing modes</vt:lpstr>
      <vt:lpstr>             Production Techniques      Herb dispensing modes</vt:lpstr>
      <vt:lpstr>  Production Techniques</vt:lpstr>
      <vt:lpstr>Production Techniques</vt:lpstr>
      <vt:lpstr> Dosages in Herbal Medicine  </vt:lpstr>
      <vt:lpstr>Dosages for Children </vt:lpstr>
      <vt:lpstr>Medicinal Actions of Herbs </vt:lpstr>
      <vt:lpstr>Medicinal Actions of Herbs </vt:lpstr>
      <vt:lpstr> Aframomum melegueta  </vt:lpstr>
      <vt:lpstr>   </vt:lpstr>
      <vt:lpstr>  Eugenia aromaticum     </vt:lpstr>
      <vt:lpstr>Thanks for Listening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Herbs, foods and healing</dc:title>
  <dc:creator>Ezengige</dc:creator>
  <cp:lastModifiedBy>USER</cp:lastModifiedBy>
  <cp:revision>73</cp:revision>
  <dcterms:created xsi:type="dcterms:W3CDTF">2014-05-29T16:00:29Z</dcterms:created>
  <dcterms:modified xsi:type="dcterms:W3CDTF">2021-04-28T11:05:00Z</dcterms:modified>
</cp:coreProperties>
</file>